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9144000"/>
  <p:embeddedFontLst>
    <p:embeddedFont>
      <p:font typeface="Play" panose="020B0604020202020204" charset="0"/>
      <p:regular r:id="rId6"/>
      <p:bold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jKIQQCIgBDWKNgi76TljOZOCbK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DFCF0C-1D8C-43F0-8086-C80EA137549C}">
  <a:tblStyle styleId="{21DFCF0C-1D8C-43F0-8086-C80EA137549C}" styleName="Table_0">
    <a:wholeTbl>
      <a:tcTxStyle b="off" i="off">
        <a:font>
          <a:latin typeface="Aptos"/>
          <a:ea typeface="Aptos"/>
          <a:cs typeface="Aptos"/>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40000"/>
            </a:schemeClr>
          </a:solidFill>
        </a:fill>
      </a:tcStyle>
    </a:band1H>
    <a:band2H>
      <a:tcTxStyle/>
      <a:tcStyle>
        <a:tcBdr/>
      </a:tcStyle>
    </a:band2H>
    <a:band1V>
      <a:tcTxStyle/>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fill>
          <a:solidFill>
            <a:schemeClr val="accent6">
              <a:alpha val="40000"/>
            </a:schemeClr>
          </a:solidFill>
        </a:fill>
      </a:tcStyle>
    </a:band1V>
    <a:band2V>
      <a:tcTxStyle/>
      <a:tcStyle>
        <a:tcBdr/>
      </a:tcStyle>
    </a:band2V>
    <a:la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1"/>
  </p:normalViewPr>
  <p:slideViewPr>
    <p:cSldViewPr snapToGrid="0">
      <p:cViewPr varScale="1">
        <p:scale>
          <a:sx n="78" d="100"/>
          <a:sy n="78" d="100"/>
        </p:scale>
        <p:origin x="85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customschemas.google.com/relationships/presentationmetadata" Target="metadata"/><Relationship Id="rId5" Type="http://schemas.openxmlformats.org/officeDocument/2006/relationships/notesMaster" Target="notesMasters/notesMaster1.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Arial"/>
              <a:buNone/>
            </a:pPr>
            <a:endParaRPr/>
          </a:p>
        </p:txBody>
      </p:sp>
      <p:sp>
        <p:nvSpPr>
          <p:cNvPr id="92" name="Google Shape;92;p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Arial"/>
              <a:buNone/>
            </a:pPr>
            <a:endParaRPr/>
          </a:p>
        </p:txBody>
      </p:sp>
      <p:sp>
        <p:nvSpPr>
          <p:cNvPr id="124" name="Google Shape;124;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5" name="Google Shape;3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a:spLocks noGrp="1"/>
          </p:cNvSpPr>
          <p:nvPr>
            <p:ph type="pic" idx="2"/>
          </p:nvPr>
        </p:nvSpPr>
        <p:spPr>
          <a:xfrm>
            <a:off x="5183188" y="987425"/>
            <a:ext cx="6172200" cy="4873625"/>
          </a:xfrm>
          <a:prstGeom prst="rect">
            <a:avLst/>
          </a:prstGeom>
          <a:noFill/>
          <a:ln>
            <a:noFill/>
          </a:ln>
        </p:spPr>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hyperlink" Target="http://www.kudosone.com/" TargetMode="External"/><Relationship Id="rId10" Type="http://schemas.openxmlformats.org/officeDocument/2006/relationships/image" Target="../media/image7.png"/><Relationship Id="rId4" Type="http://schemas.openxmlformats.org/officeDocument/2006/relationships/hyperlink" Target="http://www.1000smes.com/" TargetMode="External"/><Relationship Id="rId9"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7"/>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poster of a green economy&#10;&#10;AI-generated content may be incorrect.">
            <a:extLst>
              <a:ext uri="{FF2B5EF4-FFF2-40B4-BE49-F238E27FC236}">
                <a16:creationId xmlns:a16="http://schemas.microsoft.com/office/drawing/2014/main" id="{2D793072-74A0-D015-0E4B-AF589B8A0E9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p:nvPr/>
        </p:nvSpPr>
        <p:spPr>
          <a:xfrm>
            <a:off x="-3471" y="0"/>
            <a:ext cx="5174384"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5" name="Google Shape;95;p2"/>
          <p:cNvSpPr/>
          <p:nvPr/>
        </p:nvSpPr>
        <p:spPr>
          <a:xfrm>
            <a:off x="8515908" y="3637818"/>
            <a:ext cx="3682830" cy="1402539"/>
          </a:xfrm>
          <a:prstGeom prst="rect">
            <a:avLst/>
          </a:prstGeom>
          <a:solidFill>
            <a:schemeClr val="lt1"/>
          </a:solidFill>
          <a:ln>
            <a:noFill/>
          </a:ln>
        </p:spPr>
        <p:txBody>
          <a:bodyPr spcFirstLastPara="1" wrap="square" lIns="91425" tIns="45700" rIns="91425" bIns="45700" anchor="ctr" anchorCtr="0">
            <a:noAutofit/>
          </a:bodyPr>
          <a:lstStyle/>
          <a:p>
            <a:pPr marL="914400" marR="0" lvl="2" indent="0" algn="l" rtl="0">
              <a:spcBef>
                <a:spcPts val="0"/>
              </a:spcBef>
              <a:spcAft>
                <a:spcPts val="0"/>
              </a:spcAft>
              <a:buNone/>
            </a:pPr>
            <a:endParaRPr sz="1000" b="0" i="0" u="none" strike="noStrike" cap="none">
              <a:solidFill>
                <a:schemeClr val="dk1"/>
              </a:solidFill>
              <a:latin typeface="Arial"/>
              <a:ea typeface="Arial"/>
              <a:cs typeface="Arial"/>
              <a:sym typeface="Arial"/>
            </a:endParaRPr>
          </a:p>
        </p:txBody>
      </p:sp>
      <p:sp>
        <p:nvSpPr>
          <p:cNvPr id="96" name="Google Shape;96;p2"/>
          <p:cNvSpPr/>
          <p:nvPr/>
        </p:nvSpPr>
        <p:spPr>
          <a:xfrm>
            <a:off x="8805656" y="646"/>
            <a:ext cx="3386344" cy="2304366"/>
          </a:xfrm>
          <a:prstGeom prst="rect">
            <a:avLst/>
          </a:prstGeom>
          <a:solidFill>
            <a:srgbClr val="FFF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7" name="Google Shape;97;p2"/>
          <p:cNvSpPr/>
          <p:nvPr/>
        </p:nvSpPr>
        <p:spPr>
          <a:xfrm>
            <a:off x="-11353" y="0"/>
            <a:ext cx="5174384" cy="6858000"/>
          </a:xfrm>
          <a:prstGeom prst="rect">
            <a:avLst/>
          </a:prstGeom>
          <a:solidFill>
            <a:schemeClr val="dk1">
              <a:alpha val="6274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8" name="Google Shape;98;p2"/>
          <p:cNvSpPr txBox="1">
            <a:spLocks noGrp="1"/>
          </p:cNvSpPr>
          <p:nvPr>
            <p:ph type="title"/>
          </p:nvPr>
        </p:nvSpPr>
        <p:spPr>
          <a:xfrm>
            <a:off x="521300" y="1286677"/>
            <a:ext cx="4058656" cy="369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1600"/>
              <a:buFont typeface="Play"/>
              <a:buNone/>
            </a:pPr>
            <a:r>
              <a:rPr lang="en-US" sz="1600" b="1" dirty="0">
                <a:solidFill>
                  <a:schemeClr val="lt1"/>
                </a:solidFill>
              </a:rPr>
              <a:t>1000 SMEs Project: </a:t>
            </a:r>
            <a:r>
              <a:rPr lang="en-US" sz="1600" b="1" dirty="0">
                <a:solidFill>
                  <a:schemeClr val="accent6"/>
                </a:solidFill>
              </a:rPr>
              <a:t>A KUDOS Foundation Initiative</a:t>
            </a:r>
            <a:endParaRPr dirty="0"/>
          </a:p>
        </p:txBody>
      </p:sp>
      <p:sp>
        <p:nvSpPr>
          <p:cNvPr id="99" name="Google Shape;99;p2"/>
          <p:cNvSpPr txBox="1"/>
          <p:nvPr/>
        </p:nvSpPr>
        <p:spPr>
          <a:xfrm>
            <a:off x="8981075" y="3681325"/>
            <a:ext cx="3222300" cy="2770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dirty="0">
                <a:solidFill>
                  <a:schemeClr val="accent6"/>
                </a:solidFill>
                <a:latin typeface="Play"/>
                <a:ea typeface="Play"/>
                <a:cs typeface="Play"/>
                <a:sym typeface="Play"/>
              </a:rPr>
              <a:t>                Funding requirement</a:t>
            </a:r>
            <a:endParaRPr dirty="0"/>
          </a:p>
          <a:p>
            <a:pPr marL="0" marR="0" lvl="0" indent="0" algn="l" rtl="0">
              <a:spcBef>
                <a:spcPts val="0"/>
              </a:spcBef>
              <a:spcAft>
                <a:spcPts val="0"/>
              </a:spcAft>
              <a:buNone/>
            </a:pPr>
            <a:endParaRPr sz="1200" b="1" i="0" u="none" strike="noStrike" cap="none" dirty="0">
              <a:solidFill>
                <a:schemeClr val="accent6"/>
              </a:solidFill>
              <a:latin typeface="Play"/>
              <a:ea typeface="Play"/>
              <a:cs typeface="Play"/>
              <a:sym typeface="Play"/>
            </a:endParaRPr>
          </a:p>
          <a:p>
            <a:pPr marL="171450" marR="0" lvl="0" indent="-171450" algn="l" rtl="0">
              <a:spcBef>
                <a:spcPts val="0"/>
              </a:spcBef>
              <a:spcAft>
                <a:spcPts val="0"/>
              </a:spcAft>
              <a:buClr>
                <a:schemeClr val="dk1"/>
              </a:buClr>
              <a:buSzPts val="1000"/>
              <a:buFont typeface="Arial"/>
              <a:buChar char="•"/>
            </a:pPr>
            <a:r>
              <a:rPr lang="en-US" sz="1000" b="0" i="0" u="none" strike="noStrike" cap="none" dirty="0">
                <a:solidFill>
                  <a:schemeClr val="dk1"/>
                </a:solidFill>
                <a:latin typeface="Arial"/>
                <a:ea typeface="Arial"/>
                <a:cs typeface="Arial"/>
                <a:sym typeface="Arial"/>
              </a:rPr>
              <a:t>Investment required (US$): $</a:t>
            </a:r>
            <a:r>
              <a:rPr lang="en-US" sz="1000" dirty="0">
                <a:solidFill>
                  <a:schemeClr val="dk1"/>
                </a:solidFill>
              </a:rPr>
              <a:t>1 0</a:t>
            </a:r>
            <a:r>
              <a:rPr lang="en-US" sz="1000" b="0" i="0" u="none" strike="noStrike" cap="none" dirty="0">
                <a:solidFill>
                  <a:schemeClr val="dk1"/>
                </a:solidFill>
                <a:latin typeface="Arial"/>
                <a:ea typeface="Arial"/>
                <a:cs typeface="Arial"/>
                <a:sym typeface="Arial"/>
              </a:rPr>
              <a:t>00 000</a:t>
            </a:r>
            <a:endParaRPr dirty="0"/>
          </a:p>
          <a:p>
            <a:pPr marL="171450" marR="0" lvl="0" indent="-171450" algn="l" rtl="0">
              <a:spcBef>
                <a:spcPts val="0"/>
              </a:spcBef>
              <a:spcAft>
                <a:spcPts val="0"/>
              </a:spcAft>
              <a:buClr>
                <a:schemeClr val="dk1"/>
              </a:buClr>
              <a:buSzPts val="1000"/>
              <a:buFont typeface="Arial"/>
              <a:buChar char="•"/>
            </a:pPr>
            <a:r>
              <a:rPr lang="en-US" sz="1000" b="0" i="0" u="none" strike="noStrike" cap="none" dirty="0">
                <a:solidFill>
                  <a:schemeClr val="dk1"/>
                </a:solidFill>
                <a:latin typeface="Arial"/>
                <a:ea typeface="Arial"/>
                <a:cs typeface="Arial"/>
                <a:sym typeface="Arial"/>
              </a:rPr>
              <a:t>Investment value to date: $ </a:t>
            </a:r>
            <a:r>
              <a:rPr lang="en-US" sz="1000" dirty="0">
                <a:solidFill>
                  <a:schemeClr val="dk1"/>
                </a:solidFill>
              </a:rPr>
              <a:t>32</a:t>
            </a:r>
            <a:r>
              <a:rPr lang="en-US" sz="1000" b="0" i="0" u="none" strike="noStrike" cap="none" dirty="0">
                <a:solidFill>
                  <a:schemeClr val="dk1"/>
                </a:solidFill>
                <a:latin typeface="Arial"/>
                <a:ea typeface="Arial"/>
                <a:cs typeface="Arial"/>
                <a:sym typeface="Arial"/>
              </a:rPr>
              <a:t>0 000</a:t>
            </a:r>
            <a:endParaRPr dirty="0"/>
          </a:p>
          <a:p>
            <a:pPr marL="171450" marR="0" lvl="0" indent="-171450" algn="l" rtl="0">
              <a:spcBef>
                <a:spcPts val="0"/>
              </a:spcBef>
              <a:spcAft>
                <a:spcPts val="0"/>
              </a:spcAft>
              <a:buClr>
                <a:schemeClr val="dk1"/>
              </a:buClr>
              <a:buSzPts val="1000"/>
              <a:buFont typeface="Arial"/>
              <a:buChar char="•"/>
            </a:pPr>
            <a:r>
              <a:rPr lang="en-US" sz="1000" b="1" i="0" u="none" strike="noStrike" cap="none" dirty="0">
                <a:solidFill>
                  <a:schemeClr val="dk1"/>
                </a:solidFill>
                <a:latin typeface="Arial"/>
                <a:ea typeface="Arial"/>
                <a:cs typeface="Arial"/>
                <a:sym typeface="Arial"/>
              </a:rPr>
              <a:t>Investment gap: $</a:t>
            </a:r>
            <a:r>
              <a:rPr lang="en-US" sz="1000" b="1" dirty="0">
                <a:solidFill>
                  <a:schemeClr val="dk1"/>
                </a:solidFill>
              </a:rPr>
              <a:t>68</a:t>
            </a:r>
            <a:r>
              <a:rPr lang="en-US" sz="1000" b="1" i="0" u="none" strike="noStrike" cap="none" dirty="0">
                <a:solidFill>
                  <a:schemeClr val="dk1"/>
                </a:solidFill>
                <a:latin typeface="Arial"/>
                <a:ea typeface="Arial"/>
                <a:cs typeface="Arial"/>
                <a:sym typeface="Arial"/>
              </a:rPr>
              <a:t>0 000</a:t>
            </a:r>
            <a:endParaRPr dirty="0"/>
          </a:p>
          <a:p>
            <a:pPr marL="171450" marR="0" lvl="0" indent="-107950" algn="l" rtl="0">
              <a:spcBef>
                <a:spcPts val="0"/>
              </a:spcBef>
              <a:spcAft>
                <a:spcPts val="0"/>
              </a:spcAft>
              <a:buClr>
                <a:schemeClr val="dk1"/>
              </a:buClr>
              <a:buSzPts val="1000"/>
              <a:buFont typeface="Arial"/>
              <a:buNone/>
            </a:pPr>
            <a:endParaRPr sz="1000" b="0" i="0" u="none" strike="noStrike" cap="none" dirty="0">
              <a:solidFill>
                <a:schemeClr val="dk1"/>
              </a:solidFill>
              <a:latin typeface="Arial"/>
              <a:ea typeface="Arial"/>
              <a:cs typeface="Arial"/>
              <a:sym typeface="Arial"/>
            </a:endParaRPr>
          </a:p>
          <a:p>
            <a:pPr marL="171450" marR="0" lvl="0" indent="-107950" algn="l" rtl="0">
              <a:spcBef>
                <a:spcPts val="0"/>
              </a:spcBef>
              <a:spcAft>
                <a:spcPts val="0"/>
              </a:spcAft>
              <a:buClr>
                <a:schemeClr val="dk1"/>
              </a:buClr>
              <a:buSzPts val="1000"/>
              <a:buFont typeface="Arial"/>
              <a:buNone/>
            </a:pPr>
            <a:endParaRPr sz="1000" b="0" i="0" u="none" strike="noStrike" cap="none" dirty="0">
              <a:solidFill>
                <a:schemeClr val="dk1"/>
              </a:solidFill>
              <a:latin typeface="Arial"/>
              <a:ea typeface="Arial"/>
              <a:cs typeface="Arial"/>
              <a:sym typeface="Arial"/>
            </a:endParaRPr>
          </a:p>
          <a:p>
            <a:pPr marL="171450" marR="0" lvl="0" indent="-107950" algn="l" rtl="0">
              <a:spcBef>
                <a:spcPts val="0"/>
              </a:spcBef>
              <a:spcAft>
                <a:spcPts val="0"/>
              </a:spcAft>
              <a:buClr>
                <a:schemeClr val="dk1"/>
              </a:buClr>
              <a:buSzPts val="1000"/>
              <a:buFont typeface="Arial"/>
              <a:buNone/>
            </a:pPr>
            <a:endParaRPr sz="1000" b="0" i="0" u="none" strike="noStrike" cap="none" dirty="0">
              <a:solidFill>
                <a:schemeClr val="dk1"/>
              </a:solidFill>
              <a:latin typeface="Arial"/>
              <a:ea typeface="Arial"/>
              <a:cs typeface="Arial"/>
              <a:sym typeface="Arial"/>
            </a:endParaRPr>
          </a:p>
          <a:p>
            <a:pPr marL="171450" marR="0" lvl="0" indent="-107950" algn="l" rtl="0">
              <a:spcBef>
                <a:spcPts val="0"/>
              </a:spcBef>
              <a:spcAft>
                <a:spcPts val="0"/>
              </a:spcAft>
              <a:buClr>
                <a:schemeClr val="dk1"/>
              </a:buClr>
              <a:buSzPts val="1000"/>
              <a:buFont typeface="Arial"/>
              <a:buNone/>
            </a:pPr>
            <a:endParaRPr sz="1000" b="0" i="0" u="none" strike="noStrike" cap="none" dirty="0">
              <a:solidFill>
                <a:schemeClr val="dk1"/>
              </a:solidFill>
              <a:latin typeface="Arial"/>
              <a:ea typeface="Arial"/>
              <a:cs typeface="Arial"/>
              <a:sym typeface="Arial"/>
            </a:endParaRPr>
          </a:p>
          <a:p>
            <a:pPr marL="171450" marR="0" lvl="0" indent="-107950" algn="l" rtl="0">
              <a:spcBef>
                <a:spcPts val="0"/>
              </a:spcBef>
              <a:spcAft>
                <a:spcPts val="0"/>
              </a:spcAft>
              <a:buClr>
                <a:schemeClr val="dk1"/>
              </a:buClr>
              <a:buSzPts val="1000"/>
              <a:buFont typeface="Arial"/>
              <a:buNone/>
            </a:pPr>
            <a:endParaRPr sz="1000" b="0" i="0" u="none" strike="noStrike" cap="none" dirty="0">
              <a:solidFill>
                <a:schemeClr val="dk1"/>
              </a:solidFill>
              <a:latin typeface="Arial"/>
              <a:ea typeface="Arial"/>
              <a:cs typeface="Arial"/>
              <a:sym typeface="Arial"/>
            </a:endParaRPr>
          </a:p>
          <a:p>
            <a:pPr marL="171450" marR="0" lvl="0" indent="-107950" algn="l" rtl="0">
              <a:spcBef>
                <a:spcPts val="0"/>
              </a:spcBef>
              <a:spcAft>
                <a:spcPts val="0"/>
              </a:spcAft>
              <a:buClr>
                <a:schemeClr val="dk1"/>
              </a:buClr>
              <a:buSzPts val="1000"/>
              <a:buFont typeface="Arial"/>
              <a:buNone/>
            </a:pPr>
            <a:endParaRPr sz="1000" b="0" i="0" u="none" strike="noStrike" cap="none" dirty="0">
              <a:solidFill>
                <a:schemeClr val="dk1"/>
              </a:solidFill>
              <a:latin typeface="Arial"/>
              <a:ea typeface="Arial"/>
              <a:cs typeface="Arial"/>
              <a:sym typeface="Arial"/>
            </a:endParaRPr>
          </a:p>
          <a:p>
            <a:pPr marL="171450" marR="0" lvl="0" indent="-107950" algn="l" rtl="0">
              <a:spcBef>
                <a:spcPts val="0"/>
              </a:spcBef>
              <a:spcAft>
                <a:spcPts val="0"/>
              </a:spcAft>
              <a:buClr>
                <a:schemeClr val="dk1"/>
              </a:buClr>
              <a:buSzPts val="1000"/>
              <a:buFont typeface="Arial"/>
              <a:buNone/>
            </a:pPr>
            <a:endParaRPr sz="1000" b="0" i="0" u="none" strike="noStrike" cap="none" dirty="0">
              <a:solidFill>
                <a:schemeClr val="dk1"/>
              </a:solidFill>
              <a:latin typeface="Arial"/>
              <a:ea typeface="Arial"/>
              <a:cs typeface="Arial"/>
              <a:sym typeface="Arial"/>
            </a:endParaRPr>
          </a:p>
          <a:p>
            <a:pPr marL="171450" marR="0" lvl="0" indent="-107950" algn="l" rtl="0">
              <a:spcBef>
                <a:spcPts val="0"/>
              </a:spcBef>
              <a:spcAft>
                <a:spcPts val="0"/>
              </a:spcAft>
              <a:buClr>
                <a:schemeClr val="dk1"/>
              </a:buClr>
              <a:buSzPts val="1000"/>
              <a:buFont typeface="Arial"/>
              <a:buNone/>
            </a:pPr>
            <a:endParaRPr sz="1000" b="0" i="0" u="none" strike="noStrike" cap="none" dirty="0">
              <a:solidFill>
                <a:schemeClr val="dk1"/>
              </a:solidFill>
              <a:latin typeface="Arial"/>
              <a:ea typeface="Arial"/>
              <a:cs typeface="Arial"/>
              <a:sym typeface="Arial"/>
            </a:endParaRPr>
          </a:p>
          <a:p>
            <a:pPr marL="171450" marR="0" lvl="0" indent="-107950" algn="l" rtl="0">
              <a:spcBef>
                <a:spcPts val="0"/>
              </a:spcBef>
              <a:spcAft>
                <a:spcPts val="0"/>
              </a:spcAft>
              <a:buClr>
                <a:schemeClr val="dk1"/>
              </a:buClr>
              <a:buSzPts val="1000"/>
              <a:buFont typeface="Arial"/>
              <a:buNone/>
            </a:pPr>
            <a:endParaRPr sz="10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1000" dirty="0">
              <a:solidFill>
                <a:schemeClr val="dk1"/>
              </a:solidFill>
              <a:latin typeface="Arial"/>
              <a:ea typeface="Arial"/>
              <a:cs typeface="Arial"/>
              <a:sym typeface="Arial"/>
            </a:endParaRPr>
          </a:p>
          <a:p>
            <a:pPr marL="0" marR="0" lvl="0" indent="0" algn="l" rtl="0">
              <a:spcBef>
                <a:spcPts val="0"/>
              </a:spcBef>
              <a:spcAft>
                <a:spcPts val="0"/>
              </a:spcAft>
              <a:buNone/>
            </a:pPr>
            <a:r>
              <a:rPr lang="en-US" sz="1000" dirty="0">
                <a:solidFill>
                  <a:schemeClr val="dk1"/>
                </a:solidFill>
                <a:latin typeface="Arial"/>
                <a:ea typeface="Arial"/>
                <a:cs typeface="Arial"/>
                <a:sym typeface="Arial"/>
              </a:rPr>
              <a:t>Investors on board already: 3 corporate sponsors (PLEASE ADD UP TO 3)</a:t>
            </a:r>
            <a:endParaRPr sz="900" dirty="0">
              <a:solidFill>
                <a:schemeClr val="accent6"/>
              </a:solidFill>
              <a:latin typeface="Arial"/>
              <a:ea typeface="Arial"/>
              <a:cs typeface="Arial"/>
              <a:sym typeface="Arial"/>
            </a:endParaRPr>
          </a:p>
        </p:txBody>
      </p:sp>
      <p:sp>
        <p:nvSpPr>
          <p:cNvPr id="100" name="Google Shape;100;p2"/>
          <p:cNvSpPr txBox="1"/>
          <p:nvPr/>
        </p:nvSpPr>
        <p:spPr>
          <a:xfrm>
            <a:off x="5219225" y="152427"/>
            <a:ext cx="3607135" cy="61708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accent6"/>
                </a:solidFill>
                <a:latin typeface="Play"/>
                <a:ea typeface="Play"/>
                <a:cs typeface="Play"/>
                <a:sym typeface="Play"/>
              </a:rPr>
              <a:t>             What is the impact / outcomes desired</a:t>
            </a:r>
            <a:br>
              <a:rPr lang="en-US" sz="1300" b="1" dirty="0">
                <a:solidFill>
                  <a:srgbClr val="7BB342"/>
                </a:solidFill>
                <a:latin typeface="Arial"/>
                <a:ea typeface="Arial"/>
                <a:cs typeface="Arial"/>
                <a:sym typeface="Arial"/>
              </a:rPr>
            </a:br>
            <a:endParaRPr sz="1300" b="1" dirty="0">
              <a:solidFill>
                <a:srgbClr val="7BB342"/>
              </a:solidFill>
              <a:latin typeface="Arial"/>
              <a:ea typeface="Arial"/>
              <a:cs typeface="Arial"/>
              <a:sym typeface="Arial"/>
            </a:endParaRPr>
          </a:p>
          <a:p>
            <a:pPr marL="0" marR="0" lvl="0" indent="0" algn="l" rtl="0">
              <a:spcBef>
                <a:spcPts val="0"/>
              </a:spcBef>
              <a:spcAft>
                <a:spcPts val="0"/>
              </a:spcAft>
              <a:buNone/>
            </a:pP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1000" b="1" dirty="0">
                <a:solidFill>
                  <a:schemeClr val="dk1"/>
                </a:solidFill>
                <a:latin typeface="Arial"/>
                <a:ea typeface="Arial"/>
                <a:cs typeface="Arial"/>
                <a:sym typeface="Arial"/>
              </a:rPr>
              <a:t>Economic   </a:t>
            </a:r>
            <a:endParaRPr dirty="0"/>
          </a:p>
          <a:p>
            <a:pPr marL="0" marR="0" lvl="0" indent="0" algn="l" rtl="0">
              <a:spcBef>
                <a:spcPts val="0"/>
              </a:spcBef>
              <a:spcAft>
                <a:spcPts val="0"/>
              </a:spcAft>
              <a:buNone/>
            </a:pPr>
            <a:r>
              <a:rPr lang="en-US" sz="1000" dirty="0">
                <a:solidFill>
                  <a:schemeClr val="dk1"/>
                </a:solidFill>
                <a:latin typeface="Arial"/>
                <a:ea typeface="Arial"/>
                <a:cs typeface="Arial"/>
                <a:sym typeface="Arial"/>
              </a:rPr>
              <a:t>We will leave 1000 SME’s in a better position to qualify for corporate supply chains, capital providers and investor interest. The process is designed to make them more efficient, more resilient and more responsible for the impacts they have on society.</a:t>
            </a:r>
            <a:endParaRPr dirty="0"/>
          </a:p>
          <a:p>
            <a:pPr marL="0" marR="0" lvl="0" indent="0" algn="l" rtl="0">
              <a:spcBef>
                <a:spcPts val="0"/>
              </a:spcBef>
              <a:spcAft>
                <a:spcPts val="0"/>
              </a:spcAft>
              <a:buNone/>
            </a:pP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1000" b="1" dirty="0">
                <a:solidFill>
                  <a:schemeClr val="dk1"/>
                </a:solidFill>
                <a:latin typeface="Arial"/>
                <a:ea typeface="Arial"/>
                <a:cs typeface="Arial"/>
                <a:sym typeface="Arial"/>
              </a:rPr>
              <a:t>Social (gender, youth etc.)</a:t>
            </a:r>
            <a:endParaRPr dirty="0"/>
          </a:p>
          <a:p>
            <a:pPr marL="0" marR="0" lvl="0" indent="0" algn="l" rtl="0">
              <a:spcBef>
                <a:spcPts val="0"/>
              </a:spcBef>
              <a:spcAft>
                <a:spcPts val="0"/>
              </a:spcAft>
              <a:buNone/>
            </a:pPr>
            <a:r>
              <a:rPr lang="en-US" sz="1000" dirty="0">
                <a:solidFill>
                  <a:schemeClr val="dk1"/>
                </a:solidFill>
                <a:latin typeface="Arial"/>
                <a:ea typeface="Arial"/>
                <a:cs typeface="Arial"/>
                <a:sym typeface="Arial"/>
              </a:rPr>
              <a:t>The KPI’s measured in our assessment process and addressed through suggested actions include: Gender parity, worker representation, health and safety standards, cultural representation, fair living wages and transparency.  The project also focuses on outward facing impacts through addressing stakeholder engagement in the societies where they operate.</a:t>
            </a:r>
            <a:endParaRPr dirty="0"/>
          </a:p>
          <a:p>
            <a:pPr marL="0" marR="0" lvl="0" indent="0" algn="l" rtl="0">
              <a:spcBef>
                <a:spcPts val="0"/>
              </a:spcBef>
              <a:spcAft>
                <a:spcPts val="0"/>
              </a:spcAft>
              <a:buNone/>
            </a:pP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1000" b="1" dirty="0">
                <a:solidFill>
                  <a:schemeClr val="dk1"/>
                </a:solidFill>
                <a:latin typeface="Arial"/>
                <a:ea typeface="Arial"/>
                <a:cs typeface="Arial"/>
                <a:sym typeface="Arial"/>
              </a:rPr>
              <a:t>Environmental</a:t>
            </a:r>
            <a:endParaRPr dirty="0"/>
          </a:p>
          <a:p>
            <a:pPr marL="0" marR="0" lvl="0" indent="0" algn="l" rtl="0">
              <a:spcBef>
                <a:spcPts val="0"/>
              </a:spcBef>
              <a:spcAft>
                <a:spcPts val="0"/>
              </a:spcAft>
              <a:buNone/>
            </a:pPr>
            <a:r>
              <a:rPr lang="en-US" sz="1000" dirty="0">
                <a:solidFill>
                  <a:schemeClr val="dk1"/>
                </a:solidFill>
                <a:latin typeface="Arial"/>
                <a:ea typeface="Arial"/>
                <a:cs typeface="Arial"/>
                <a:sym typeface="Arial"/>
              </a:rPr>
              <a:t>Water and energy resource efficiencies as well as an awareness of Climate change issues are a key focus of the project. Leaving participants more knowledgeable and empowered on these subjects leads to more responsible business </a:t>
            </a:r>
            <a:r>
              <a:rPr lang="en-US" sz="1000" dirty="0" err="1">
                <a:solidFill>
                  <a:schemeClr val="dk1"/>
                </a:solidFill>
                <a:latin typeface="Arial"/>
                <a:ea typeface="Arial"/>
                <a:cs typeface="Arial"/>
                <a:sym typeface="Arial"/>
              </a:rPr>
              <a:t>behaviour</a:t>
            </a:r>
            <a:r>
              <a:rPr lang="en-US" sz="1000" dirty="0">
                <a:solidFill>
                  <a:schemeClr val="dk1"/>
                </a:solidFill>
                <a:latin typeface="Arial"/>
                <a:ea typeface="Arial"/>
                <a:cs typeface="Arial"/>
                <a:sym typeface="Arial"/>
              </a:rPr>
              <a:t> in general.</a:t>
            </a:r>
            <a:endParaRPr dirty="0"/>
          </a:p>
          <a:p>
            <a:pPr marL="0" marR="0" lvl="0" indent="0" algn="l" rtl="0">
              <a:spcBef>
                <a:spcPts val="0"/>
              </a:spcBef>
              <a:spcAft>
                <a:spcPts val="0"/>
              </a:spcAft>
              <a:buNone/>
            </a:pPr>
            <a:endParaRPr sz="1000" dirty="0">
              <a:solidFill>
                <a:schemeClr val="dk1"/>
              </a:solidFill>
              <a:latin typeface="Arial"/>
              <a:ea typeface="Arial"/>
              <a:cs typeface="Arial"/>
              <a:sym typeface="Arial"/>
            </a:endParaRPr>
          </a:p>
          <a:p>
            <a:pPr marL="0" marR="0" lvl="0" indent="0" algn="l" rtl="0">
              <a:spcBef>
                <a:spcPts val="0"/>
              </a:spcBef>
              <a:spcAft>
                <a:spcPts val="0"/>
              </a:spcAft>
              <a:buNone/>
            </a:pPr>
            <a:r>
              <a:rPr lang="en-US" sz="1000" b="1" dirty="0">
                <a:solidFill>
                  <a:schemeClr val="dk1"/>
                </a:solidFill>
                <a:latin typeface="Arial"/>
                <a:ea typeface="Arial"/>
                <a:cs typeface="Arial"/>
                <a:sym typeface="Arial"/>
              </a:rPr>
              <a:t>Governance</a:t>
            </a:r>
            <a:endParaRPr dirty="0"/>
          </a:p>
          <a:p>
            <a:pPr marL="0" marR="0" lvl="0" indent="0" algn="l" rtl="0">
              <a:spcBef>
                <a:spcPts val="0"/>
              </a:spcBef>
              <a:spcAft>
                <a:spcPts val="0"/>
              </a:spcAft>
              <a:buNone/>
            </a:pPr>
            <a:r>
              <a:rPr lang="en-US" sz="1000" dirty="0">
                <a:solidFill>
                  <a:schemeClr val="dk1"/>
                </a:solidFill>
                <a:latin typeface="Arial"/>
                <a:ea typeface="Arial"/>
                <a:cs typeface="Arial"/>
                <a:sym typeface="Arial"/>
              </a:rPr>
              <a:t>The very basic requirements of responsible governance are measured and encouraged through the project. To qualify for the accreditation companies will have to display an adherence to these principles or demonstrate actions taken to address shortcomings. The project therefor will leave these 1000 companies better equipped to meet basic standards of corporate governance.</a:t>
            </a:r>
            <a:endParaRPr dirty="0"/>
          </a:p>
          <a:p>
            <a:pPr marL="0" marR="0" lvl="0" indent="0" algn="l" rtl="0">
              <a:spcBef>
                <a:spcPts val="0"/>
              </a:spcBef>
              <a:spcAft>
                <a:spcPts val="0"/>
              </a:spcAft>
              <a:buNone/>
            </a:pPr>
            <a:endParaRPr sz="1000" dirty="0">
              <a:solidFill>
                <a:schemeClr val="dk1"/>
              </a:solidFill>
              <a:latin typeface="Arial"/>
              <a:ea typeface="Arial"/>
              <a:cs typeface="Arial"/>
              <a:sym typeface="Arial"/>
            </a:endParaRPr>
          </a:p>
          <a:p>
            <a:pPr marL="0" marR="0" lvl="0" indent="0" algn="l" rtl="0">
              <a:spcBef>
                <a:spcPts val="0"/>
              </a:spcBef>
              <a:spcAft>
                <a:spcPts val="0"/>
              </a:spcAft>
              <a:buNone/>
            </a:pPr>
            <a:r>
              <a:rPr lang="en-US" sz="1000" b="1" dirty="0">
                <a:solidFill>
                  <a:schemeClr val="dk1"/>
                </a:solidFill>
                <a:latin typeface="Arial"/>
                <a:ea typeface="Arial"/>
                <a:cs typeface="Arial"/>
                <a:sym typeface="Arial"/>
              </a:rPr>
              <a:t>Climate benefit</a:t>
            </a:r>
            <a:endParaRPr dirty="0"/>
          </a:p>
          <a:p>
            <a:pPr marL="0" marR="0" lvl="0" indent="0" algn="l" rtl="0">
              <a:spcBef>
                <a:spcPts val="0"/>
              </a:spcBef>
              <a:spcAft>
                <a:spcPts val="0"/>
              </a:spcAft>
              <a:buNone/>
            </a:pPr>
            <a:r>
              <a:rPr lang="en-US" sz="1000" dirty="0">
                <a:solidFill>
                  <a:schemeClr val="dk1"/>
                </a:solidFill>
                <a:latin typeface="Arial"/>
                <a:ea typeface="Arial"/>
                <a:cs typeface="Arial"/>
                <a:sym typeface="Arial"/>
              </a:rPr>
              <a:t>Participants are encouraged to gain an awareness of their carbon footprint and learn about the greater impact of their business </a:t>
            </a:r>
            <a:r>
              <a:rPr lang="en-US" sz="1000" dirty="0" err="1">
                <a:solidFill>
                  <a:schemeClr val="dk1"/>
                </a:solidFill>
                <a:latin typeface="Arial"/>
                <a:ea typeface="Arial"/>
                <a:cs typeface="Arial"/>
                <a:sym typeface="Arial"/>
              </a:rPr>
              <a:t>behaviour</a:t>
            </a:r>
            <a:r>
              <a:rPr lang="en-US" sz="1000" dirty="0">
                <a:solidFill>
                  <a:schemeClr val="dk1"/>
                </a:solidFill>
                <a:latin typeface="Arial"/>
                <a:ea typeface="Arial"/>
                <a:cs typeface="Arial"/>
                <a:sym typeface="Arial"/>
              </a:rPr>
              <a:t>. This knowledge translates into better decision making from a climate perspective.</a:t>
            </a:r>
            <a:endParaRPr dirty="0"/>
          </a:p>
        </p:txBody>
      </p:sp>
      <p:graphicFrame>
        <p:nvGraphicFramePr>
          <p:cNvPr id="101" name="Google Shape;101;p2"/>
          <p:cNvGraphicFramePr/>
          <p:nvPr/>
        </p:nvGraphicFramePr>
        <p:xfrm>
          <a:off x="337538" y="3971548"/>
          <a:ext cx="4614725" cy="2807925"/>
        </p:xfrm>
        <a:graphic>
          <a:graphicData uri="http://schemas.openxmlformats.org/drawingml/2006/table">
            <a:tbl>
              <a:tblPr firstRow="1" bandRow="1">
                <a:gradFill>
                  <a:gsLst>
                    <a:gs pos="0">
                      <a:srgbClr val="A6D49D"/>
                    </a:gs>
                    <a:gs pos="50000">
                      <a:srgbClr val="99C991"/>
                    </a:gs>
                    <a:gs pos="100000">
                      <a:srgbClr val="88C57C"/>
                    </a:gs>
                  </a:gsLst>
                  <a:lin ang="5400000" scaled="0"/>
                </a:gradFill>
                <a:tableStyleId>{21DFCF0C-1D8C-43F0-8086-C80EA137549C}</a:tableStyleId>
              </a:tblPr>
              <a:tblGrid>
                <a:gridCol w="1482125">
                  <a:extLst>
                    <a:ext uri="{9D8B030D-6E8A-4147-A177-3AD203B41FA5}">
                      <a16:colId xmlns:a16="http://schemas.microsoft.com/office/drawing/2014/main" val="20000"/>
                    </a:ext>
                  </a:extLst>
                </a:gridCol>
                <a:gridCol w="3132600">
                  <a:extLst>
                    <a:ext uri="{9D8B030D-6E8A-4147-A177-3AD203B41FA5}">
                      <a16:colId xmlns:a16="http://schemas.microsoft.com/office/drawing/2014/main" val="20001"/>
                    </a:ext>
                  </a:extLst>
                </a:gridCol>
              </a:tblGrid>
              <a:tr h="243100">
                <a:tc>
                  <a:txBody>
                    <a:bodyPr/>
                    <a:lstStyle/>
                    <a:p>
                      <a:pPr marL="0" marR="0" lvl="0" indent="0" algn="l" rtl="0">
                        <a:lnSpc>
                          <a:spcPct val="100000"/>
                        </a:lnSpc>
                        <a:spcBef>
                          <a:spcPts val="0"/>
                        </a:spcBef>
                        <a:spcAft>
                          <a:spcPts val="0"/>
                        </a:spcAft>
                        <a:buClr>
                          <a:srgbClr val="000000"/>
                        </a:buClr>
                        <a:buSzPts val="1050"/>
                        <a:buFont typeface="Arial"/>
                        <a:buNone/>
                      </a:pPr>
                      <a:r>
                        <a:rPr lang="en-US" sz="1000" b="1" u="none" strike="noStrike" cap="none">
                          <a:solidFill>
                            <a:schemeClr val="lt1"/>
                          </a:solidFill>
                        </a:rPr>
                        <a:t>Programme developer</a:t>
                      </a:r>
                      <a:endParaRPr sz="1000" b="1" u="none" strike="noStrike" cap="none">
                        <a:solidFill>
                          <a:schemeClr val="lt1"/>
                        </a:solidFill>
                        <a:latin typeface="Arial"/>
                        <a:ea typeface="Arial"/>
                        <a:cs typeface="Arial"/>
                        <a:sym typeface="Arial"/>
                      </a:endParaRPr>
                    </a:p>
                  </a:txBody>
                  <a:tcPr marL="91450" marR="91450" marT="45725" marB="45725">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000"/>
                        <a:buFont typeface="Arial"/>
                        <a:buNone/>
                      </a:pPr>
                      <a:r>
                        <a:rPr lang="en-US" sz="1000">
                          <a:latin typeface="Arial"/>
                          <a:ea typeface="Arial"/>
                          <a:cs typeface="Arial"/>
                          <a:sym typeface="Arial"/>
                        </a:rPr>
                        <a:t>The </a:t>
                      </a:r>
                      <a:r>
                        <a:rPr lang="en-US" sz="1000" b="1" u="none" strike="noStrike" cap="none">
                          <a:solidFill>
                            <a:schemeClr val="lt1"/>
                          </a:solidFill>
                          <a:latin typeface="Arial"/>
                          <a:ea typeface="Arial"/>
                          <a:cs typeface="Arial"/>
                          <a:sym typeface="Arial"/>
                        </a:rPr>
                        <a:t>KUDOS </a:t>
                      </a:r>
                      <a:r>
                        <a:rPr lang="en-US" sz="1000">
                          <a:latin typeface="Arial"/>
                          <a:ea typeface="Arial"/>
                          <a:cs typeface="Arial"/>
                          <a:sym typeface="Arial"/>
                        </a:rPr>
                        <a:t>Foundation</a:t>
                      </a:r>
                      <a:endParaRPr sz="1000" b="1" u="none" strike="noStrike" cap="none">
                        <a:solidFill>
                          <a:schemeClr val="lt1"/>
                        </a:solidFill>
                        <a:latin typeface="Arial"/>
                        <a:ea typeface="Arial"/>
                        <a:cs typeface="Arial"/>
                        <a:sym typeface="Arial"/>
                      </a:endParaRPr>
                    </a:p>
                  </a:txBody>
                  <a:tcPr marL="91450" marR="91450" marT="45725" marB="45725">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43100">
                <a:tc>
                  <a:txBody>
                    <a:bodyPr/>
                    <a:lstStyle/>
                    <a:p>
                      <a:pPr marL="0" marR="0" lvl="0" indent="0" algn="l" rtl="0">
                        <a:lnSpc>
                          <a:spcPct val="100000"/>
                        </a:lnSpc>
                        <a:spcBef>
                          <a:spcPts val="0"/>
                        </a:spcBef>
                        <a:spcAft>
                          <a:spcPts val="0"/>
                        </a:spcAft>
                        <a:buClr>
                          <a:srgbClr val="000000"/>
                        </a:buClr>
                        <a:buSzPts val="1050"/>
                        <a:buFont typeface="Arial"/>
                        <a:buNone/>
                      </a:pPr>
                      <a:r>
                        <a:rPr lang="en-US" sz="1000" b="0" u="none" strike="noStrike" cap="none"/>
                        <a:t>Programme location</a:t>
                      </a:r>
                      <a:endParaRPr sz="1000" u="none" strike="noStrike" cap="none">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t>South Africa, Cape Town</a:t>
                      </a:r>
                      <a:endParaRPr sz="1000" u="none" strike="noStrike" cap="none">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43100">
                <a:tc>
                  <a:txBody>
                    <a:bodyPr/>
                    <a:lstStyle/>
                    <a:p>
                      <a:pPr marL="0" marR="0" lvl="0" indent="0" algn="l" rtl="0">
                        <a:lnSpc>
                          <a:spcPct val="100000"/>
                        </a:lnSpc>
                        <a:spcBef>
                          <a:spcPts val="0"/>
                        </a:spcBef>
                        <a:spcAft>
                          <a:spcPts val="0"/>
                        </a:spcAft>
                        <a:buClr>
                          <a:srgbClr val="000000"/>
                        </a:buClr>
                        <a:buSzPts val="1050"/>
                        <a:buFont typeface="Arial"/>
                        <a:buNone/>
                      </a:pPr>
                      <a:r>
                        <a:rPr lang="en-US" sz="1000" b="0" u="none" strike="noStrike" cap="none"/>
                        <a:t>Sector</a:t>
                      </a:r>
                      <a:endParaRPr sz="1000" u="none" strike="noStrike" cap="none">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Cross sectors</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850825">
                <a:tc>
                  <a:txBody>
                    <a:bodyPr/>
                    <a:lstStyle/>
                    <a:p>
                      <a:pPr marL="0" marR="0" lvl="0" indent="0" algn="l" rtl="0">
                        <a:lnSpc>
                          <a:spcPct val="100000"/>
                        </a:lnSpc>
                        <a:spcBef>
                          <a:spcPts val="0"/>
                        </a:spcBef>
                        <a:spcAft>
                          <a:spcPts val="0"/>
                        </a:spcAft>
                        <a:buClr>
                          <a:srgbClr val="000000"/>
                        </a:buClr>
                        <a:buSzPts val="1050"/>
                        <a:buFont typeface="Arial"/>
                        <a:buNone/>
                      </a:pPr>
                      <a:r>
                        <a:rPr lang="en-US" sz="1000" b="0" u="none" strike="noStrike" cap="none"/>
                        <a:t>Estimated reach</a:t>
                      </a:r>
                      <a:endParaRPr sz="1000" u="none" strike="noStrike" cap="none">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50"/>
                        <a:buFont typeface="Arial"/>
                        <a:buNone/>
                      </a:pPr>
                      <a:r>
                        <a:rPr lang="en-US" sz="1000" u="none" strike="noStrike" cap="none">
                          <a:solidFill>
                            <a:schemeClr val="dk1"/>
                          </a:solidFill>
                          <a:latin typeface="Arial"/>
                          <a:ea typeface="Arial"/>
                          <a:cs typeface="Arial"/>
                          <a:sym typeface="Arial"/>
                        </a:rPr>
                        <a:t>1000 Companies – focused on all standard ESG themes, impacting factors that influence climate change mitigation, labour conditions, gender parity, resource efficiencies (water and energy), and basic governance standards among others.</a:t>
                      </a:r>
                      <a:endParaRPr sz="1000" b="0" u="none" strike="noStrike" cap="none">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30425">
                <a:tc>
                  <a:txBody>
                    <a:bodyPr/>
                    <a:lstStyle/>
                    <a:p>
                      <a:pPr marL="0" marR="0" lvl="0" indent="0" algn="l" rtl="0">
                        <a:lnSpc>
                          <a:spcPct val="100000"/>
                        </a:lnSpc>
                        <a:spcBef>
                          <a:spcPts val="0"/>
                        </a:spcBef>
                        <a:spcAft>
                          <a:spcPts val="0"/>
                        </a:spcAft>
                        <a:buClr>
                          <a:srgbClr val="000000"/>
                        </a:buClr>
                        <a:buSzPts val="1050"/>
                        <a:buFont typeface="Arial"/>
                        <a:buNone/>
                      </a:pPr>
                      <a:r>
                        <a:rPr lang="en-US" sz="1000" b="0" u="none" strike="noStrike" cap="none"/>
                        <a:t>Supporting partners</a:t>
                      </a:r>
                      <a:endParaRPr sz="1000" u="none" strike="noStrike" cap="none">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Arial"/>
                          <a:ea typeface="Arial"/>
                          <a:cs typeface="Arial"/>
                          <a:sym typeface="Arial"/>
                        </a:rPr>
                        <a:t>World Bank, UNDP, Global Entrepreneurship Network and a number of local corporate partners.</a:t>
                      </a:r>
                      <a:endParaRPr sz="1000" u="none" strike="noStrike" cap="none">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95025">
                <a:tc>
                  <a:txBody>
                    <a:bodyPr/>
                    <a:lstStyle/>
                    <a:p>
                      <a:pPr marL="0" marR="0" lvl="0" indent="0" algn="l" rtl="0">
                        <a:lnSpc>
                          <a:spcPct val="100000"/>
                        </a:lnSpc>
                        <a:spcBef>
                          <a:spcPts val="0"/>
                        </a:spcBef>
                        <a:spcAft>
                          <a:spcPts val="0"/>
                        </a:spcAft>
                        <a:buClr>
                          <a:srgbClr val="000000"/>
                        </a:buClr>
                        <a:buSzPts val="1050"/>
                        <a:buFont typeface="Arial"/>
                        <a:buNone/>
                      </a:pPr>
                      <a:r>
                        <a:rPr lang="en-US" sz="1000" u="none" strike="noStrike" cap="none">
                          <a:latin typeface="Arial"/>
                          <a:ea typeface="Arial"/>
                          <a:cs typeface="Arial"/>
                          <a:sym typeface="Arial"/>
                        </a:rPr>
                        <a:t>Media / awards</a:t>
                      </a:r>
                      <a:endParaRPr sz="1000" u="none" strike="noStrike" cap="none">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Arial"/>
                          <a:ea typeface="Arial"/>
                          <a:cs typeface="Arial"/>
                          <a:sym typeface="Arial"/>
                        </a:rPr>
                        <a:t>Nominated for the African Supply Chain Excellence Awards (ASCEA)</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72275">
                <a:tc>
                  <a:txBody>
                    <a:bodyPr/>
                    <a:lstStyle/>
                    <a:p>
                      <a:pPr marL="0" marR="0" lvl="0" indent="0" algn="l" rtl="0">
                        <a:lnSpc>
                          <a:spcPct val="100000"/>
                        </a:lnSpc>
                        <a:spcBef>
                          <a:spcPts val="0"/>
                        </a:spcBef>
                        <a:spcAft>
                          <a:spcPts val="0"/>
                        </a:spcAft>
                        <a:buClr>
                          <a:srgbClr val="000000"/>
                        </a:buClr>
                        <a:buSzPts val="1050"/>
                        <a:buFont typeface="Arial"/>
                        <a:buNone/>
                      </a:pPr>
                      <a:r>
                        <a:rPr lang="en-US" sz="1000" b="0" u="none" strike="noStrike" cap="none"/>
                        <a:t>Websites</a:t>
                      </a:r>
                      <a:endParaRPr sz="1000" u="none" strike="noStrike" cap="none">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b="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www.1000SMEs.</a:t>
                      </a:r>
                      <a:r>
                        <a:rPr lang="en-US" sz="1000" u="sng">
                          <a:latin typeface="Arial"/>
                          <a:ea typeface="Arial"/>
                          <a:cs typeface="Arial"/>
                          <a:sym typeface="Arial"/>
                        </a:rPr>
                        <a:t>com</a:t>
                      </a:r>
                      <a:endParaRPr sz="1000" b="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US" sz="1000" b="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www.kudos</a:t>
                      </a:r>
                      <a:r>
                        <a:rPr lang="en-US" sz="1000" u="sng">
                          <a:latin typeface="Arial"/>
                          <a:ea typeface="Arial"/>
                          <a:cs typeface="Arial"/>
                          <a:sym typeface="Arial"/>
                        </a:rPr>
                        <a:t>foundation.com</a:t>
                      </a:r>
                      <a:endParaRPr sz="1000" b="0" u="sng" strike="noStrike" cap="none">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02" name="Google Shape;102;p2"/>
          <p:cNvSpPr/>
          <p:nvPr/>
        </p:nvSpPr>
        <p:spPr>
          <a:xfrm>
            <a:off x="8949258" y="4785324"/>
            <a:ext cx="1069108" cy="1069108"/>
          </a:xfrm>
          <a:prstGeom prst="ellipse">
            <a:avLst/>
          </a:prstGeom>
          <a:solidFill>
            <a:srgbClr val="36A1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2"/>
          <p:cNvSpPr/>
          <p:nvPr/>
        </p:nvSpPr>
        <p:spPr>
          <a:xfrm>
            <a:off x="9907063" y="5097386"/>
            <a:ext cx="638365" cy="444984"/>
          </a:xfrm>
          <a:prstGeom prst="rect">
            <a:avLst/>
          </a:prstGeom>
          <a:gradFill>
            <a:gsLst>
              <a:gs pos="0">
                <a:srgbClr val="36A136"/>
              </a:gs>
              <a:gs pos="100000">
                <a:srgbClr val="FA4E33"/>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4" name="Google Shape;104;p2"/>
          <p:cNvPicPr preferRelativeResize="0"/>
          <p:nvPr/>
        </p:nvPicPr>
        <p:blipFill rotWithShape="1">
          <a:blip r:embed="rId6">
            <a:alphaModFix/>
          </a:blip>
          <a:srcRect/>
          <a:stretch/>
        </p:blipFill>
        <p:spPr>
          <a:xfrm>
            <a:off x="8865278" y="3512879"/>
            <a:ext cx="674755" cy="668073"/>
          </a:xfrm>
          <a:prstGeom prst="rect">
            <a:avLst/>
          </a:prstGeom>
          <a:noFill/>
          <a:ln>
            <a:noFill/>
          </a:ln>
        </p:spPr>
      </p:pic>
      <p:pic>
        <p:nvPicPr>
          <p:cNvPr id="105" name="Google Shape;105;p2"/>
          <p:cNvPicPr preferRelativeResize="0"/>
          <p:nvPr/>
        </p:nvPicPr>
        <p:blipFill rotWithShape="1">
          <a:blip r:embed="rId7">
            <a:alphaModFix/>
          </a:blip>
          <a:srcRect/>
          <a:stretch/>
        </p:blipFill>
        <p:spPr>
          <a:xfrm>
            <a:off x="5071351" y="0"/>
            <a:ext cx="674755" cy="668073"/>
          </a:xfrm>
          <a:prstGeom prst="rect">
            <a:avLst/>
          </a:prstGeom>
          <a:noFill/>
          <a:ln>
            <a:noFill/>
          </a:ln>
        </p:spPr>
      </p:pic>
      <p:pic>
        <p:nvPicPr>
          <p:cNvPr id="106" name="Google Shape;106;p2"/>
          <p:cNvPicPr preferRelativeResize="0"/>
          <p:nvPr/>
        </p:nvPicPr>
        <p:blipFill rotWithShape="1">
          <a:blip r:embed="rId8">
            <a:alphaModFix/>
          </a:blip>
          <a:srcRect/>
          <a:stretch/>
        </p:blipFill>
        <p:spPr>
          <a:xfrm>
            <a:off x="8858572" y="-1"/>
            <a:ext cx="674755" cy="668073"/>
          </a:xfrm>
          <a:prstGeom prst="rect">
            <a:avLst/>
          </a:prstGeom>
          <a:noFill/>
          <a:ln>
            <a:noFill/>
          </a:ln>
        </p:spPr>
      </p:pic>
      <p:pic>
        <p:nvPicPr>
          <p:cNvPr id="107" name="Google Shape;107;p2" descr="A logo with colorful circles and text&#10;&#10;AI-generated content may be incorrect."/>
          <p:cNvPicPr preferRelativeResize="0"/>
          <p:nvPr/>
        </p:nvPicPr>
        <p:blipFill rotWithShape="1">
          <a:blip r:embed="rId9">
            <a:alphaModFix/>
          </a:blip>
          <a:srcRect/>
          <a:stretch/>
        </p:blipFill>
        <p:spPr>
          <a:xfrm>
            <a:off x="1273238" y="16661"/>
            <a:ext cx="1125398" cy="1125398"/>
          </a:xfrm>
          <a:prstGeom prst="rect">
            <a:avLst/>
          </a:prstGeom>
          <a:noFill/>
          <a:ln>
            <a:noFill/>
          </a:ln>
        </p:spPr>
      </p:pic>
      <p:sp>
        <p:nvSpPr>
          <p:cNvPr id="108" name="Google Shape;108;p2"/>
          <p:cNvSpPr txBox="1"/>
          <p:nvPr/>
        </p:nvSpPr>
        <p:spPr>
          <a:xfrm>
            <a:off x="280173" y="1801623"/>
            <a:ext cx="4755600" cy="224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lt1"/>
                </a:solidFill>
                <a:latin typeface="Arial"/>
                <a:ea typeface="Arial"/>
                <a:cs typeface="Arial"/>
                <a:sym typeface="Arial"/>
              </a:rPr>
              <a:t>The need for reporting on ESG related activities remains the responsibility of listed or larger corporate entities. Yet the </a:t>
            </a:r>
            <a:r>
              <a:rPr lang="en-US" sz="1000" dirty="0">
                <a:solidFill>
                  <a:schemeClr val="lt1"/>
                </a:solidFill>
              </a:rPr>
              <a:t>benefits</a:t>
            </a:r>
            <a:r>
              <a:rPr lang="en-US" sz="1000" dirty="0">
                <a:solidFill>
                  <a:schemeClr val="lt1"/>
                </a:solidFill>
                <a:latin typeface="Arial"/>
                <a:ea typeface="Arial"/>
                <a:cs typeface="Arial"/>
                <a:sym typeface="Arial"/>
              </a:rPr>
              <a:t> are very real</a:t>
            </a:r>
            <a:r>
              <a:rPr lang="en-US" sz="1000" dirty="0">
                <a:solidFill>
                  <a:schemeClr val="lt1"/>
                </a:solidFill>
              </a:rPr>
              <a:t>, both commercially as well as on the impact that business has on its stakeholders.</a:t>
            </a:r>
            <a:endParaRPr sz="1000" dirty="0">
              <a:solidFill>
                <a:schemeClr val="lt1"/>
              </a:solidFill>
              <a:latin typeface="Arial"/>
              <a:ea typeface="Arial"/>
              <a:cs typeface="Arial"/>
              <a:sym typeface="Arial"/>
            </a:endParaRPr>
          </a:p>
          <a:p>
            <a:pPr marL="0" marR="0" lvl="0" indent="0" algn="l" rtl="0">
              <a:spcBef>
                <a:spcPts val="0"/>
              </a:spcBef>
              <a:spcAft>
                <a:spcPts val="0"/>
              </a:spcAft>
              <a:buNone/>
            </a:pPr>
            <a:r>
              <a:rPr lang="en-US" sz="1000" dirty="0">
                <a:solidFill>
                  <a:schemeClr val="lt1"/>
                </a:solidFill>
                <a:latin typeface="Arial"/>
                <a:ea typeface="Arial"/>
                <a:cs typeface="Arial"/>
                <a:sym typeface="Arial"/>
              </a:rPr>
              <a:t> </a:t>
            </a:r>
            <a:endParaRPr sz="1000" dirty="0">
              <a:solidFill>
                <a:schemeClr val="lt1"/>
              </a:solidFill>
              <a:latin typeface="Arial"/>
              <a:ea typeface="Arial"/>
              <a:cs typeface="Arial"/>
              <a:sym typeface="Arial"/>
            </a:endParaRPr>
          </a:p>
          <a:p>
            <a:pPr marL="0" lvl="0" indent="0" algn="l" rtl="0">
              <a:spcBef>
                <a:spcPts val="0"/>
              </a:spcBef>
              <a:spcAft>
                <a:spcPts val="0"/>
              </a:spcAft>
              <a:buClr>
                <a:schemeClr val="dk1"/>
              </a:buClr>
              <a:buFont typeface="Arial"/>
              <a:buNone/>
            </a:pPr>
            <a:r>
              <a:rPr lang="en-US" sz="1000" dirty="0">
                <a:solidFill>
                  <a:schemeClr val="lt1"/>
                </a:solidFill>
              </a:rPr>
              <a:t>The 1000 SMEs Project is kickstarting the sustainability journey of 1000 companies. Helping them grow sustainably while also establishing a tipping point of responsible business </a:t>
            </a:r>
            <a:r>
              <a:rPr lang="en-US" sz="1000" dirty="0" err="1">
                <a:solidFill>
                  <a:schemeClr val="lt1"/>
                </a:solidFill>
              </a:rPr>
              <a:t>behaviour</a:t>
            </a:r>
            <a:r>
              <a:rPr lang="en-US" sz="1000" dirty="0">
                <a:solidFill>
                  <a:schemeClr val="lt1"/>
                </a:solidFill>
              </a:rPr>
              <a:t> in a </a:t>
            </a:r>
            <a:r>
              <a:rPr lang="en-US" sz="1000" dirty="0" err="1">
                <a:solidFill>
                  <a:schemeClr val="lt1"/>
                </a:solidFill>
              </a:rPr>
              <a:t>localised</a:t>
            </a:r>
            <a:r>
              <a:rPr lang="en-US" sz="1000" dirty="0">
                <a:solidFill>
                  <a:schemeClr val="lt1"/>
                </a:solidFill>
              </a:rPr>
              <a:t> economy.</a:t>
            </a:r>
            <a:endParaRPr sz="1000" dirty="0">
              <a:solidFill>
                <a:schemeClr val="lt1"/>
              </a:solidFill>
            </a:endParaRPr>
          </a:p>
          <a:p>
            <a:pPr marL="0" marR="0" lvl="0" indent="0" algn="l" rtl="0">
              <a:spcBef>
                <a:spcPts val="0"/>
              </a:spcBef>
              <a:spcAft>
                <a:spcPts val="0"/>
              </a:spcAft>
              <a:buNone/>
            </a:pPr>
            <a:endParaRPr sz="1000" dirty="0">
              <a:solidFill>
                <a:schemeClr val="lt1"/>
              </a:solidFill>
            </a:endParaRPr>
          </a:p>
          <a:p>
            <a:pPr marL="0" marR="0" lvl="0" indent="0" algn="l" rtl="0">
              <a:spcBef>
                <a:spcPts val="0"/>
              </a:spcBef>
              <a:spcAft>
                <a:spcPts val="0"/>
              </a:spcAft>
              <a:buNone/>
            </a:pPr>
            <a:r>
              <a:rPr lang="en-US" sz="1000" i="1" dirty="0">
                <a:solidFill>
                  <a:schemeClr val="lt1"/>
                </a:solidFill>
              </a:rPr>
              <a:t>As a ‘Systems Change’ impact project, this initiative holds significant benefit for all stakeholders to this economy that will last way beyond the initial phases and embed responsible business principles into the DNA of </a:t>
            </a:r>
            <a:r>
              <a:rPr lang="en-US" sz="1000" i="1" dirty="0" err="1">
                <a:solidFill>
                  <a:schemeClr val="lt1"/>
                </a:solidFill>
              </a:rPr>
              <a:t>african</a:t>
            </a:r>
            <a:r>
              <a:rPr lang="en-US" sz="1000" i="1" dirty="0">
                <a:solidFill>
                  <a:schemeClr val="lt1"/>
                </a:solidFill>
              </a:rPr>
              <a:t> commerce.</a:t>
            </a:r>
            <a:endParaRPr sz="1000" dirty="0">
              <a:solidFill>
                <a:schemeClr val="lt1"/>
              </a:solidFill>
              <a:latin typeface="Arial"/>
              <a:ea typeface="Arial"/>
              <a:cs typeface="Arial"/>
              <a:sym typeface="Arial"/>
            </a:endParaRPr>
          </a:p>
          <a:p>
            <a:pPr marL="0" marR="0" lvl="0" indent="0" algn="l" rtl="0">
              <a:spcBef>
                <a:spcPts val="0"/>
              </a:spcBef>
              <a:spcAft>
                <a:spcPts val="0"/>
              </a:spcAft>
              <a:buNone/>
            </a:pPr>
            <a:r>
              <a:rPr lang="en-US" sz="1000" dirty="0">
                <a:solidFill>
                  <a:schemeClr val="lt1"/>
                </a:solidFill>
                <a:latin typeface="Arial"/>
                <a:ea typeface="Arial"/>
                <a:cs typeface="Arial"/>
                <a:sym typeface="Arial"/>
              </a:rPr>
              <a:t> </a:t>
            </a:r>
            <a:endParaRPr sz="1000" dirty="0">
              <a:solidFill>
                <a:schemeClr val="lt1"/>
              </a:solidFill>
              <a:latin typeface="Arial"/>
              <a:ea typeface="Arial"/>
              <a:cs typeface="Arial"/>
              <a:sym typeface="Arial"/>
            </a:endParaRPr>
          </a:p>
          <a:p>
            <a:pPr marL="0" marR="0" lvl="0" indent="0" algn="l" rtl="0">
              <a:spcBef>
                <a:spcPts val="0"/>
              </a:spcBef>
              <a:spcAft>
                <a:spcPts val="0"/>
              </a:spcAft>
              <a:buNone/>
            </a:pPr>
            <a:r>
              <a:rPr lang="en-US" sz="1000" b="1" dirty="0">
                <a:solidFill>
                  <a:schemeClr val="lt1"/>
                </a:solidFill>
              </a:rPr>
              <a:t>www.kudosfoundation.com</a:t>
            </a:r>
            <a:endParaRPr sz="1000" b="1" dirty="0">
              <a:solidFill>
                <a:schemeClr val="lt1"/>
              </a:solidFill>
            </a:endParaRPr>
          </a:p>
          <a:p>
            <a:pPr marL="0" marR="0" lvl="0" indent="0" algn="l" rtl="0">
              <a:spcBef>
                <a:spcPts val="0"/>
              </a:spcBef>
              <a:spcAft>
                <a:spcPts val="0"/>
              </a:spcAft>
              <a:buNone/>
            </a:pPr>
            <a:endParaRPr sz="1000" dirty="0">
              <a:solidFill>
                <a:schemeClr val="lt1"/>
              </a:solidFill>
              <a:latin typeface="Arial"/>
              <a:ea typeface="Arial"/>
              <a:cs typeface="Arial"/>
              <a:sym typeface="Arial"/>
            </a:endParaRPr>
          </a:p>
        </p:txBody>
      </p:sp>
      <p:sp>
        <p:nvSpPr>
          <p:cNvPr id="109" name="Google Shape;109;p2"/>
          <p:cNvSpPr/>
          <p:nvPr/>
        </p:nvSpPr>
        <p:spPr>
          <a:xfrm>
            <a:off x="8808923" y="2305013"/>
            <a:ext cx="3386343" cy="1242800"/>
          </a:xfrm>
          <a:prstGeom prst="rect">
            <a:avLst/>
          </a:prstGeom>
          <a:solidFill>
            <a:srgbClr val="D7EC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0" name="Google Shape;110;p2"/>
          <p:cNvSpPr txBox="1"/>
          <p:nvPr/>
        </p:nvSpPr>
        <p:spPr>
          <a:xfrm>
            <a:off x="8981075" y="152427"/>
            <a:ext cx="3139361" cy="19697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accent6"/>
                </a:solidFill>
                <a:latin typeface="Arial"/>
                <a:ea typeface="Arial"/>
                <a:cs typeface="Arial"/>
                <a:sym typeface="Arial"/>
              </a:rPr>
              <a:t>            </a:t>
            </a:r>
            <a:r>
              <a:rPr lang="en-US" sz="1200" b="1" dirty="0">
                <a:solidFill>
                  <a:schemeClr val="accent6"/>
                </a:solidFill>
                <a:latin typeface="Play"/>
                <a:ea typeface="Play"/>
                <a:cs typeface="Play"/>
                <a:sym typeface="Play"/>
              </a:rPr>
              <a:t>Milestones achieved</a:t>
            </a:r>
            <a:endParaRPr sz="1200" dirty="0">
              <a:solidFill>
                <a:schemeClr val="accent6"/>
              </a:solidFill>
              <a:latin typeface="Play"/>
              <a:ea typeface="Play"/>
              <a:cs typeface="Play"/>
              <a:sym typeface="Play"/>
            </a:endParaRPr>
          </a:p>
          <a:p>
            <a:pPr marL="171450" marR="0" lvl="0" indent="-107950" algn="l" rtl="0">
              <a:spcBef>
                <a:spcPts val="0"/>
              </a:spcBef>
              <a:spcAft>
                <a:spcPts val="0"/>
              </a:spcAft>
              <a:buClr>
                <a:schemeClr val="dk1"/>
              </a:buClr>
              <a:buSzPts val="1000"/>
              <a:buFont typeface="Arial"/>
              <a:buNone/>
            </a:pPr>
            <a:endParaRPr sz="1000" b="1" dirty="0">
              <a:solidFill>
                <a:schemeClr val="dk1"/>
              </a:solidFill>
              <a:latin typeface="Arial"/>
              <a:ea typeface="Arial"/>
              <a:cs typeface="Arial"/>
              <a:sym typeface="Arial"/>
            </a:endParaRPr>
          </a:p>
          <a:p>
            <a:pPr marL="171450" marR="0" lvl="0" indent="-107950" algn="l" rtl="0">
              <a:spcBef>
                <a:spcPts val="0"/>
              </a:spcBef>
              <a:spcAft>
                <a:spcPts val="0"/>
              </a:spcAft>
              <a:buClr>
                <a:schemeClr val="dk1"/>
              </a:buClr>
              <a:buSzPts val="1000"/>
              <a:buFont typeface="Arial"/>
              <a:buNone/>
            </a:pPr>
            <a:endParaRPr sz="1000" dirty="0">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ts val="1000"/>
              <a:buFont typeface="Arial"/>
              <a:buChar char="•"/>
            </a:pPr>
            <a:r>
              <a:rPr lang="en-US" sz="1000" dirty="0">
                <a:solidFill>
                  <a:schemeClr val="dk1"/>
                </a:solidFill>
                <a:latin typeface="Arial"/>
                <a:ea typeface="Arial"/>
                <a:cs typeface="Arial"/>
                <a:sym typeface="Arial"/>
              </a:rPr>
              <a:t>Secured ‘in principle’ project funding from USAID (which was subsequently lost in the global political fallout).</a:t>
            </a:r>
            <a:endParaRPr dirty="0"/>
          </a:p>
          <a:p>
            <a:pPr marL="171450" marR="0" lvl="0" indent="-171450" algn="l" rtl="0">
              <a:spcBef>
                <a:spcPts val="0"/>
              </a:spcBef>
              <a:spcAft>
                <a:spcPts val="0"/>
              </a:spcAft>
              <a:buClr>
                <a:schemeClr val="dk1"/>
              </a:buClr>
              <a:buSzPts val="1000"/>
              <a:buFont typeface="Arial"/>
              <a:buChar char="•"/>
            </a:pPr>
            <a:r>
              <a:rPr lang="en-US" sz="1000" dirty="0">
                <a:solidFill>
                  <a:schemeClr val="dk1"/>
                </a:solidFill>
                <a:latin typeface="Arial"/>
                <a:ea typeface="Arial"/>
                <a:cs typeface="Arial"/>
                <a:sym typeface="Arial"/>
              </a:rPr>
              <a:t>Secured a few high profile supporter relationships with World Bank, UNDP, Stellenbosch University and a few corporate partners.</a:t>
            </a:r>
            <a:endParaRPr dirty="0"/>
          </a:p>
          <a:p>
            <a:pPr marL="171450" marR="0" lvl="0" indent="-171450" algn="l" rtl="0">
              <a:spcBef>
                <a:spcPts val="0"/>
              </a:spcBef>
              <a:spcAft>
                <a:spcPts val="0"/>
              </a:spcAft>
              <a:buClr>
                <a:schemeClr val="dk1"/>
              </a:buClr>
              <a:buSzPts val="1000"/>
              <a:buFont typeface="Arial"/>
              <a:buChar char="•"/>
            </a:pPr>
            <a:r>
              <a:rPr lang="en-US" sz="1000" dirty="0">
                <a:solidFill>
                  <a:schemeClr val="dk1"/>
                </a:solidFill>
                <a:latin typeface="Arial"/>
                <a:ea typeface="Arial"/>
                <a:cs typeface="Arial"/>
                <a:sym typeface="Arial"/>
              </a:rPr>
              <a:t>Started the first batch of company assessments and engaged with companies on their sustainability journey over the next 12 months.</a:t>
            </a:r>
            <a:endParaRPr dirty="0"/>
          </a:p>
        </p:txBody>
      </p:sp>
      <p:sp>
        <p:nvSpPr>
          <p:cNvPr id="111" name="Google Shape;111;p2"/>
          <p:cNvSpPr txBox="1"/>
          <p:nvPr/>
        </p:nvSpPr>
        <p:spPr>
          <a:xfrm>
            <a:off x="9076606" y="2478084"/>
            <a:ext cx="313936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accent6"/>
                </a:solidFill>
                <a:latin typeface="Play"/>
                <a:ea typeface="Play"/>
                <a:cs typeface="Play"/>
                <a:sym typeface="Play"/>
              </a:rPr>
              <a:t>             Other needs / interventions</a:t>
            </a:r>
            <a:endParaRPr sz="1200" dirty="0">
              <a:solidFill>
                <a:schemeClr val="accent6"/>
              </a:solidFill>
              <a:latin typeface="Play"/>
              <a:ea typeface="Play"/>
              <a:cs typeface="Play"/>
              <a:sym typeface="Play"/>
            </a:endParaRPr>
          </a:p>
          <a:p>
            <a:pPr marL="0" marR="0" lvl="0" indent="0" algn="l" rtl="0">
              <a:lnSpc>
                <a:spcPct val="100000"/>
              </a:lnSpc>
              <a:spcBef>
                <a:spcPts val="0"/>
              </a:spcBef>
              <a:spcAft>
                <a:spcPts val="0"/>
              </a:spcAft>
              <a:buClr>
                <a:schemeClr val="dk1"/>
              </a:buClr>
              <a:buSzPts val="1300"/>
              <a:buFont typeface="Arial"/>
              <a:buNone/>
            </a:pPr>
            <a:endParaRPr sz="1200" b="0" i="0" u="none" strike="noStrike" cap="none" dirty="0">
              <a:solidFill>
                <a:srgbClr val="7BB342"/>
              </a:solidFill>
              <a:latin typeface="Play"/>
              <a:ea typeface="Play"/>
              <a:cs typeface="Play"/>
              <a:sym typeface="Play"/>
            </a:endParaRPr>
          </a:p>
          <a:p>
            <a:pPr marL="228600" marR="0" lvl="0" indent="-228600" algn="l" rtl="0">
              <a:spcBef>
                <a:spcPts val="0"/>
              </a:spcBef>
              <a:spcAft>
                <a:spcPts val="0"/>
              </a:spcAft>
              <a:buClr>
                <a:schemeClr val="dk1"/>
              </a:buClr>
              <a:buSzPts val="1000"/>
              <a:buFont typeface="Play"/>
              <a:buAutoNum type="alphaLcPeriod"/>
            </a:pPr>
            <a:r>
              <a:rPr lang="en-US" sz="1000" dirty="0">
                <a:solidFill>
                  <a:schemeClr val="dk1"/>
                </a:solidFill>
                <a:latin typeface="Arial"/>
                <a:ea typeface="Arial"/>
                <a:cs typeface="Arial"/>
                <a:sym typeface="Arial"/>
              </a:rPr>
              <a:t>Material donations </a:t>
            </a:r>
            <a:endParaRPr dirty="0"/>
          </a:p>
          <a:p>
            <a:pPr marL="228600" marR="0" lvl="0" indent="-228600" algn="l" rtl="0">
              <a:spcBef>
                <a:spcPts val="0"/>
              </a:spcBef>
              <a:spcAft>
                <a:spcPts val="0"/>
              </a:spcAft>
              <a:buClr>
                <a:schemeClr val="dk1"/>
              </a:buClr>
              <a:buSzPts val="1000"/>
              <a:buFont typeface="Play"/>
              <a:buAutoNum type="alphaLcPeriod"/>
            </a:pPr>
            <a:r>
              <a:rPr lang="en-US" sz="1000" dirty="0">
                <a:solidFill>
                  <a:schemeClr val="dk1"/>
                </a:solidFill>
                <a:latin typeface="Arial"/>
                <a:ea typeface="Arial"/>
                <a:cs typeface="Arial"/>
                <a:sym typeface="Arial"/>
              </a:rPr>
              <a:t>Services </a:t>
            </a:r>
            <a:endParaRPr dirty="0"/>
          </a:p>
          <a:p>
            <a:pPr marL="228600" marR="0" lvl="0" indent="-228600" algn="l" rtl="0">
              <a:spcBef>
                <a:spcPts val="0"/>
              </a:spcBef>
              <a:spcAft>
                <a:spcPts val="0"/>
              </a:spcAft>
              <a:buClr>
                <a:schemeClr val="dk1"/>
              </a:buClr>
              <a:buSzPts val="1000"/>
              <a:buFont typeface="Play"/>
              <a:buAutoNum type="alphaLcPeriod"/>
            </a:pPr>
            <a:r>
              <a:rPr lang="en-US" sz="1000" dirty="0">
                <a:solidFill>
                  <a:schemeClr val="dk1"/>
                </a:solidFill>
                <a:latin typeface="Arial"/>
                <a:ea typeface="Arial"/>
                <a:cs typeface="Arial"/>
                <a:sym typeface="Arial"/>
              </a:rPr>
              <a:t>Volunteers</a:t>
            </a:r>
            <a:endParaRPr sz="1000" dirty="0">
              <a:solidFill>
                <a:schemeClr val="dk1"/>
              </a:solidFill>
              <a:latin typeface="Arial"/>
              <a:ea typeface="Arial"/>
              <a:cs typeface="Arial"/>
              <a:sym typeface="Arial"/>
            </a:endParaRPr>
          </a:p>
        </p:txBody>
      </p:sp>
      <p:pic>
        <p:nvPicPr>
          <p:cNvPr id="112" name="Google Shape;112;p2"/>
          <p:cNvPicPr preferRelativeResize="0"/>
          <p:nvPr/>
        </p:nvPicPr>
        <p:blipFill rotWithShape="1">
          <a:blip r:embed="rId10">
            <a:alphaModFix/>
          </a:blip>
          <a:srcRect/>
          <a:stretch/>
        </p:blipFill>
        <p:spPr>
          <a:xfrm>
            <a:off x="8865279" y="2255418"/>
            <a:ext cx="674755" cy="668073"/>
          </a:xfrm>
          <a:prstGeom prst="rect">
            <a:avLst/>
          </a:prstGeom>
          <a:noFill/>
          <a:ln>
            <a:noFill/>
          </a:ln>
        </p:spPr>
      </p:pic>
      <p:pic>
        <p:nvPicPr>
          <p:cNvPr id="113" name="Google Shape;113;p2"/>
          <p:cNvPicPr preferRelativeResize="0"/>
          <p:nvPr/>
        </p:nvPicPr>
        <p:blipFill rotWithShape="1">
          <a:blip r:embed="rId11">
            <a:alphaModFix/>
          </a:blip>
          <a:srcRect/>
          <a:stretch/>
        </p:blipFill>
        <p:spPr>
          <a:xfrm>
            <a:off x="2388955" y="16661"/>
            <a:ext cx="1477336" cy="1126425"/>
          </a:xfrm>
          <a:prstGeom prst="rect">
            <a:avLst/>
          </a:prstGeom>
          <a:noFill/>
          <a:ln>
            <a:noFill/>
          </a:ln>
        </p:spPr>
      </p:pic>
      <p:sp>
        <p:nvSpPr>
          <p:cNvPr id="114" name="Google Shape;114;p2"/>
          <p:cNvSpPr txBox="1"/>
          <p:nvPr/>
        </p:nvSpPr>
        <p:spPr>
          <a:xfrm rot="-5400000">
            <a:off x="9781211" y="5559275"/>
            <a:ext cx="554217" cy="12311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a:solidFill>
                  <a:srgbClr val="36A136"/>
                </a:solidFill>
                <a:latin typeface="Arial"/>
                <a:ea typeface="Arial"/>
                <a:cs typeface="Arial"/>
                <a:sym typeface="Arial"/>
              </a:rPr>
              <a:t>100k</a:t>
            </a:r>
            <a:endParaRPr sz="800">
              <a:solidFill>
                <a:srgbClr val="36A136"/>
              </a:solidFill>
              <a:latin typeface="Arial"/>
              <a:ea typeface="Arial"/>
              <a:cs typeface="Arial"/>
              <a:sym typeface="Arial"/>
            </a:endParaRPr>
          </a:p>
        </p:txBody>
      </p:sp>
      <p:sp>
        <p:nvSpPr>
          <p:cNvPr id="115" name="Google Shape;115;p2"/>
          <p:cNvSpPr txBox="1"/>
          <p:nvPr/>
        </p:nvSpPr>
        <p:spPr>
          <a:xfrm rot="-5400000">
            <a:off x="10099153" y="5559275"/>
            <a:ext cx="554217" cy="12311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a:solidFill>
                  <a:srgbClr val="36A136"/>
                </a:solidFill>
                <a:latin typeface="Arial"/>
                <a:ea typeface="Arial"/>
                <a:cs typeface="Arial"/>
                <a:sym typeface="Arial"/>
              </a:rPr>
              <a:t>300k</a:t>
            </a:r>
            <a:endParaRPr sz="800">
              <a:solidFill>
                <a:srgbClr val="36A136"/>
              </a:solidFill>
              <a:latin typeface="Arial"/>
              <a:ea typeface="Arial"/>
              <a:cs typeface="Arial"/>
              <a:sym typeface="Arial"/>
            </a:endParaRPr>
          </a:p>
        </p:txBody>
      </p:sp>
      <p:sp>
        <p:nvSpPr>
          <p:cNvPr id="116" name="Google Shape;116;p2"/>
          <p:cNvSpPr txBox="1"/>
          <p:nvPr/>
        </p:nvSpPr>
        <p:spPr>
          <a:xfrm rot="-5400000">
            <a:off x="10431384" y="5559275"/>
            <a:ext cx="554217" cy="12311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a:solidFill>
                  <a:srgbClr val="36A136"/>
                </a:solidFill>
                <a:latin typeface="Arial"/>
                <a:ea typeface="Arial"/>
                <a:cs typeface="Arial"/>
                <a:sym typeface="Arial"/>
              </a:rPr>
              <a:t>500k</a:t>
            </a:r>
            <a:endParaRPr sz="800">
              <a:solidFill>
                <a:srgbClr val="36A136"/>
              </a:solidFill>
              <a:latin typeface="Arial"/>
              <a:ea typeface="Arial"/>
              <a:cs typeface="Arial"/>
              <a:sym typeface="Arial"/>
            </a:endParaRPr>
          </a:p>
        </p:txBody>
      </p:sp>
      <p:sp>
        <p:nvSpPr>
          <p:cNvPr id="117" name="Google Shape;117;p2"/>
          <p:cNvSpPr txBox="1"/>
          <p:nvPr/>
        </p:nvSpPr>
        <p:spPr>
          <a:xfrm rot="-5400000">
            <a:off x="10766441" y="5559275"/>
            <a:ext cx="554217" cy="12311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a:solidFill>
                  <a:srgbClr val="36A136"/>
                </a:solidFill>
                <a:latin typeface="Arial"/>
                <a:ea typeface="Arial"/>
                <a:cs typeface="Arial"/>
                <a:sym typeface="Arial"/>
              </a:rPr>
              <a:t>700k</a:t>
            </a:r>
            <a:endParaRPr sz="800">
              <a:solidFill>
                <a:srgbClr val="36A136"/>
              </a:solidFill>
              <a:latin typeface="Arial"/>
              <a:ea typeface="Arial"/>
              <a:cs typeface="Arial"/>
              <a:sym typeface="Arial"/>
            </a:endParaRPr>
          </a:p>
        </p:txBody>
      </p:sp>
      <p:sp>
        <p:nvSpPr>
          <p:cNvPr id="118" name="Google Shape;118;p2"/>
          <p:cNvSpPr txBox="1"/>
          <p:nvPr/>
        </p:nvSpPr>
        <p:spPr>
          <a:xfrm rot="-5400000">
            <a:off x="11084383" y="5559275"/>
            <a:ext cx="554217" cy="12311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a:solidFill>
                  <a:srgbClr val="36A136"/>
                </a:solidFill>
                <a:latin typeface="Arial"/>
                <a:ea typeface="Arial"/>
                <a:cs typeface="Arial"/>
                <a:sym typeface="Arial"/>
              </a:rPr>
              <a:t>900k</a:t>
            </a:r>
            <a:endParaRPr sz="800">
              <a:solidFill>
                <a:srgbClr val="36A136"/>
              </a:solidFill>
              <a:latin typeface="Arial"/>
              <a:ea typeface="Arial"/>
              <a:cs typeface="Arial"/>
              <a:sym typeface="Arial"/>
            </a:endParaRPr>
          </a:p>
        </p:txBody>
      </p:sp>
      <p:sp>
        <p:nvSpPr>
          <p:cNvPr id="119" name="Google Shape;119;p2"/>
          <p:cNvSpPr txBox="1"/>
          <p:nvPr/>
        </p:nvSpPr>
        <p:spPr>
          <a:xfrm rot="-5400000">
            <a:off x="11183890" y="5326551"/>
            <a:ext cx="1019665" cy="12311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a:solidFill>
                  <a:srgbClr val="36A136"/>
                </a:solidFill>
                <a:latin typeface="Arial"/>
                <a:ea typeface="Arial"/>
                <a:cs typeface="Arial"/>
                <a:sym typeface="Arial"/>
              </a:rPr>
              <a:t>1,1m</a:t>
            </a:r>
            <a:endParaRPr sz="800">
              <a:solidFill>
                <a:srgbClr val="36A136"/>
              </a:solidFill>
              <a:latin typeface="Arial"/>
              <a:ea typeface="Arial"/>
              <a:cs typeface="Arial"/>
              <a:sym typeface="Arial"/>
            </a:endParaRPr>
          </a:p>
        </p:txBody>
      </p:sp>
      <p:pic>
        <p:nvPicPr>
          <p:cNvPr id="120" name="Google Shape;120;p2" descr="A black and white tool&#10;&#10;AI-generated content may be incorrect."/>
          <p:cNvPicPr preferRelativeResize="0"/>
          <p:nvPr/>
        </p:nvPicPr>
        <p:blipFill rotWithShape="1">
          <a:blip r:embed="rId12">
            <a:alphaModFix/>
          </a:blip>
          <a:srcRect/>
          <a:stretch/>
        </p:blipFill>
        <p:spPr>
          <a:xfrm>
            <a:off x="8916666" y="4755679"/>
            <a:ext cx="3299301" cy="11852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p:nvPr/>
        </p:nvSpPr>
        <p:spPr>
          <a:xfrm>
            <a:off x="8939733" y="3116938"/>
            <a:ext cx="1069108" cy="1069108"/>
          </a:xfrm>
          <a:prstGeom prst="ellipse">
            <a:avLst/>
          </a:prstGeom>
          <a:solidFill>
            <a:srgbClr val="36A1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 name="Google Shape;127;p3"/>
          <p:cNvSpPr/>
          <p:nvPr/>
        </p:nvSpPr>
        <p:spPr>
          <a:xfrm>
            <a:off x="9897538" y="3429000"/>
            <a:ext cx="889626" cy="444984"/>
          </a:xfrm>
          <a:prstGeom prst="rect">
            <a:avLst/>
          </a:prstGeom>
          <a:gradFill>
            <a:gsLst>
              <a:gs pos="0">
                <a:srgbClr val="36A136"/>
              </a:gs>
              <a:gs pos="100000">
                <a:srgbClr val="FA4E33"/>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8" name="Google Shape;128;p3"/>
          <p:cNvSpPr txBox="1"/>
          <p:nvPr/>
        </p:nvSpPr>
        <p:spPr>
          <a:xfrm>
            <a:off x="8771525" y="1985037"/>
            <a:ext cx="3222422" cy="24621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accent6"/>
                </a:solidFill>
                <a:latin typeface="Play"/>
                <a:ea typeface="Play"/>
                <a:cs typeface="Play"/>
                <a:sym typeface="Play"/>
              </a:rPr>
              <a:t>                Funding requirement</a:t>
            </a:r>
            <a:endParaRPr/>
          </a:p>
          <a:p>
            <a:pPr marL="0" marR="0" lvl="0" indent="0" algn="l" rtl="0">
              <a:spcBef>
                <a:spcPts val="0"/>
              </a:spcBef>
              <a:spcAft>
                <a:spcPts val="0"/>
              </a:spcAft>
              <a:buNone/>
            </a:pPr>
            <a:endParaRPr sz="1200" b="1">
              <a:solidFill>
                <a:schemeClr val="accent6"/>
              </a:solidFill>
              <a:latin typeface="Play"/>
              <a:ea typeface="Play"/>
              <a:cs typeface="Play"/>
              <a:sym typeface="Play"/>
            </a:endParaRPr>
          </a:p>
          <a:p>
            <a:pPr marL="285750" marR="0" lvl="0" indent="-285750" algn="l" rtl="0">
              <a:spcBef>
                <a:spcPts val="0"/>
              </a:spcBef>
              <a:spcAft>
                <a:spcPts val="0"/>
              </a:spcAft>
              <a:buClr>
                <a:schemeClr val="dk1"/>
              </a:buClr>
              <a:buSzPts val="1000"/>
              <a:buFont typeface="Play"/>
              <a:buAutoNum type="romanLcPeriod"/>
            </a:pPr>
            <a:r>
              <a:rPr lang="en-US" sz="1000">
                <a:solidFill>
                  <a:schemeClr val="dk1"/>
                </a:solidFill>
                <a:latin typeface="Arial"/>
                <a:ea typeface="Arial"/>
                <a:cs typeface="Arial"/>
                <a:sym typeface="Arial"/>
              </a:rPr>
              <a:t>Investment required (US$): $539000 </a:t>
            </a:r>
            <a:endParaRPr/>
          </a:p>
          <a:p>
            <a:pPr marL="285750" marR="0" lvl="0" indent="-285750" algn="l" rtl="0">
              <a:spcBef>
                <a:spcPts val="0"/>
              </a:spcBef>
              <a:spcAft>
                <a:spcPts val="0"/>
              </a:spcAft>
              <a:buClr>
                <a:schemeClr val="dk1"/>
              </a:buClr>
              <a:buSzPts val="1000"/>
              <a:buFont typeface="Play"/>
              <a:buAutoNum type="romanLcPeriod"/>
            </a:pPr>
            <a:r>
              <a:rPr lang="en-US" sz="1000">
                <a:solidFill>
                  <a:schemeClr val="dk1"/>
                </a:solidFill>
                <a:latin typeface="Arial"/>
                <a:ea typeface="Arial"/>
                <a:cs typeface="Arial"/>
                <a:sym typeface="Arial"/>
              </a:rPr>
              <a:t>Investment value to date: 0 </a:t>
            </a:r>
            <a:endParaRPr/>
          </a:p>
          <a:p>
            <a:pPr marL="285750" marR="0" lvl="0" indent="-285750" algn="l" rtl="0">
              <a:spcBef>
                <a:spcPts val="0"/>
              </a:spcBef>
              <a:spcAft>
                <a:spcPts val="0"/>
              </a:spcAft>
              <a:buClr>
                <a:schemeClr val="dk1"/>
              </a:buClr>
              <a:buSzPts val="1000"/>
              <a:buFont typeface="Play"/>
              <a:buAutoNum type="romanLcPeriod"/>
            </a:pPr>
            <a:r>
              <a:rPr lang="en-US" sz="1000" b="1">
                <a:solidFill>
                  <a:schemeClr val="dk1"/>
                </a:solidFill>
                <a:latin typeface="Arial"/>
                <a:ea typeface="Arial"/>
                <a:cs typeface="Arial"/>
                <a:sym typeface="Arial"/>
              </a:rPr>
              <a:t>Investment gap: $539000 </a:t>
            </a:r>
            <a:endParaRPr/>
          </a:p>
          <a:p>
            <a:pPr marL="285750" marR="0" lvl="0" indent="-285750" algn="l" rtl="0">
              <a:spcBef>
                <a:spcPts val="0"/>
              </a:spcBef>
              <a:spcAft>
                <a:spcPts val="0"/>
              </a:spcAft>
              <a:buClr>
                <a:schemeClr val="dk1"/>
              </a:buClr>
              <a:buSzPts val="1000"/>
              <a:buFont typeface="Play"/>
              <a:buAutoNum type="romanLcPeriod"/>
            </a:pPr>
            <a:r>
              <a:rPr lang="en-US" sz="1000">
                <a:solidFill>
                  <a:schemeClr val="dk1"/>
                </a:solidFill>
                <a:latin typeface="Arial"/>
                <a:ea typeface="Arial"/>
                <a:cs typeface="Arial"/>
                <a:sym typeface="Arial"/>
              </a:rPr>
              <a:t>Investors on board already: n/a</a:t>
            </a:r>
            <a:endParaRPr/>
          </a:p>
          <a:p>
            <a:pPr marL="171450" marR="0" lvl="0" indent="-107950" algn="l" rtl="0">
              <a:spcBef>
                <a:spcPts val="0"/>
              </a:spcBef>
              <a:spcAft>
                <a:spcPts val="0"/>
              </a:spcAft>
              <a:buClr>
                <a:schemeClr val="dk1"/>
              </a:buClr>
              <a:buSzPts val="1000"/>
              <a:buFont typeface="Arial"/>
              <a:buNone/>
            </a:pPr>
            <a:endParaRPr sz="1000">
              <a:solidFill>
                <a:schemeClr val="dk1"/>
              </a:solidFill>
              <a:latin typeface="Arial"/>
              <a:ea typeface="Arial"/>
              <a:cs typeface="Arial"/>
              <a:sym typeface="Arial"/>
            </a:endParaRPr>
          </a:p>
          <a:p>
            <a:pPr marL="171450" marR="0" lvl="0" indent="-107950" algn="l" rtl="0">
              <a:spcBef>
                <a:spcPts val="0"/>
              </a:spcBef>
              <a:spcAft>
                <a:spcPts val="0"/>
              </a:spcAft>
              <a:buClr>
                <a:schemeClr val="dk1"/>
              </a:buClr>
              <a:buSzPts val="1000"/>
              <a:buFont typeface="Arial"/>
              <a:buNone/>
            </a:pPr>
            <a:endParaRPr sz="1000">
              <a:solidFill>
                <a:schemeClr val="dk1"/>
              </a:solidFill>
              <a:latin typeface="Arial"/>
              <a:ea typeface="Arial"/>
              <a:cs typeface="Arial"/>
              <a:sym typeface="Arial"/>
            </a:endParaRPr>
          </a:p>
          <a:p>
            <a:pPr marL="171450" marR="0" lvl="0" indent="-107950" algn="l" rtl="0">
              <a:spcBef>
                <a:spcPts val="0"/>
              </a:spcBef>
              <a:spcAft>
                <a:spcPts val="0"/>
              </a:spcAft>
              <a:buClr>
                <a:schemeClr val="dk1"/>
              </a:buClr>
              <a:buSzPts val="1000"/>
              <a:buFont typeface="Arial"/>
              <a:buNone/>
            </a:pPr>
            <a:endParaRPr sz="1000">
              <a:solidFill>
                <a:schemeClr val="dk1"/>
              </a:solidFill>
              <a:latin typeface="Arial"/>
              <a:ea typeface="Arial"/>
              <a:cs typeface="Arial"/>
              <a:sym typeface="Arial"/>
            </a:endParaRPr>
          </a:p>
          <a:p>
            <a:pPr marL="171450" marR="0" lvl="0" indent="-107950" algn="l" rtl="0">
              <a:spcBef>
                <a:spcPts val="0"/>
              </a:spcBef>
              <a:spcAft>
                <a:spcPts val="0"/>
              </a:spcAft>
              <a:buClr>
                <a:schemeClr val="dk1"/>
              </a:buClr>
              <a:buSzPts val="1000"/>
              <a:buFont typeface="Arial"/>
              <a:buNone/>
            </a:pPr>
            <a:endParaRPr sz="1000">
              <a:solidFill>
                <a:schemeClr val="dk1"/>
              </a:solidFill>
              <a:latin typeface="Arial"/>
              <a:ea typeface="Arial"/>
              <a:cs typeface="Arial"/>
              <a:sym typeface="Arial"/>
            </a:endParaRPr>
          </a:p>
          <a:p>
            <a:pPr marL="171450" marR="0" lvl="0" indent="-107950" algn="l" rtl="0">
              <a:spcBef>
                <a:spcPts val="0"/>
              </a:spcBef>
              <a:spcAft>
                <a:spcPts val="0"/>
              </a:spcAft>
              <a:buClr>
                <a:schemeClr val="dk1"/>
              </a:buClr>
              <a:buSzPts val="1000"/>
              <a:buFont typeface="Arial"/>
              <a:buNone/>
            </a:pPr>
            <a:endParaRPr sz="1000">
              <a:solidFill>
                <a:schemeClr val="dk1"/>
              </a:solidFill>
              <a:latin typeface="Arial"/>
              <a:ea typeface="Arial"/>
              <a:cs typeface="Arial"/>
              <a:sym typeface="Arial"/>
            </a:endParaRPr>
          </a:p>
          <a:p>
            <a:pPr marL="171450" marR="0" lvl="0" indent="-107950" algn="l" rtl="0">
              <a:spcBef>
                <a:spcPts val="0"/>
              </a:spcBef>
              <a:spcAft>
                <a:spcPts val="0"/>
              </a:spcAft>
              <a:buClr>
                <a:schemeClr val="dk1"/>
              </a:buClr>
              <a:buSzPts val="1000"/>
              <a:buFont typeface="Arial"/>
              <a:buNone/>
            </a:pPr>
            <a:endParaRPr sz="1000">
              <a:solidFill>
                <a:schemeClr val="dk1"/>
              </a:solidFill>
              <a:latin typeface="Arial"/>
              <a:ea typeface="Arial"/>
              <a:cs typeface="Arial"/>
              <a:sym typeface="Arial"/>
            </a:endParaRPr>
          </a:p>
          <a:p>
            <a:pPr marL="171450" marR="0" lvl="0" indent="-107950" algn="l" rtl="0">
              <a:spcBef>
                <a:spcPts val="0"/>
              </a:spcBef>
              <a:spcAft>
                <a:spcPts val="0"/>
              </a:spcAft>
              <a:buClr>
                <a:schemeClr val="dk1"/>
              </a:buClr>
              <a:buSzPts val="1000"/>
              <a:buFont typeface="Arial"/>
              <a:buNone/>
            </a:pPr>
            <a:endParaRPr sz="1000">
              <a:solidFill>
                <a:schemeClr val="dk1"/>
              </a:solidFill>
              <a:latin typeface="Arial"/>
              <a:ea typeface="Arial"/>
              <a:cs typeface="Arial"/>
              <a:sym typeface="Arial"/>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p:txBody>
      </p:sp>
      <p:sp>
        <p:nvSpPr>
          <p:cNvPr id="129" name="Google Shape;129;p3"/>
          <p:cNvSpPr/>
          <p:nvPr/>
        </p:nvSpPr>
        <p:spPr>
          <a:xfrm>
            <a:off x="-3471" y="0"/>
            <a:ext cx="5174384"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0" name="Google Shape;130;p3"/>
          <p:cNvSpPr/>
          <p:nvPr/>
        </p:nvSpPr>
        <p:spPr>
          <a:xfrm>
            <a:off x="-14032" y="-49596"/>
            <a:ext cx="5174384" cy="6858000"/>
          </a:xfrm>
          <a:prstGeom prst="rect">
            <a:avLst/>
          </a:prstGeom>
          <a:solidFill>
            <a:schemeClr val="dk1">
              <a:alpha val="6274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1" name="Google Shape;131;p3"/>
          <p:cNvSpPr txBox="1">
            <a:spLocks noGrp="1"/>
          </p:cNvSpPr>
          <p:nvPr>
            <p:ph type="title"/>
          </p:nvPr>
        </p:nvSpPr>
        <p:spPr>
          <a:xfrm>
            <a:off x="150214" y="964874"/>
            <a:ext cx="4755579" cy="369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1600"/>
              <a:buFont typeface="Play"/>
              <a:buNone/>
            </a:pPr>
            <a:r>
              <a:rPr lang="en-US" sz="1600" b="1" dirty="0">
                <a:solidFill>
                  <a:schemeClr val="lt1"/>
                </a:solidFill>
              </a:rPr>
              <a:t>Formula Student Africa: </a:t>
            </a:r>
            <a:r>
              <a:rPr lang="en-US" sz="1600" b="1" dirty="0">
                <a:solidFill>
                  <a:schemeClr val="accent6"/>
                </a:solidFill>
              </a:rPr>
              <a:t>Education </a:t>
            </a:r>
            <a:r>
              <a:rPr lang="en-US" sz="1600" b="1" dirty="0" err="1">
                <a:solidFill>
                  <a:schemeClr val="accent6"/>
                </a:solidFill>
              </a:rPr>
              <a:t>Programme</a:t>
            </a:r>
            <a:endParaRPr sz="1600" b="1" dirty="0">
              <a:solidFill>
                <a:schemeClr val="accent6"/>
              </a:solidFill>
            </a:endParaRPr>
          </a:p>
        </p:txBody>
      </p:sp>
      <p:pic>
        <p:nvPicPr>
          <p:cNvPr id="132" name="Google Shape;132;p3"/>
          <p:cNvPicPr preferRelativeResize="0"/>
          <p:nvPr/>
        </p:nvPicPr>
        <p:blipFill rotWithShape="1">
          <a:blip r:embed="rId4">
            <a:alphaModFix/>
          </a:blip>
          <a:srcRect/>
          <a:stretch/>
        </p:blipFill>
        <p:spPr>
          <a:xfrm>
            <a:off x="8655728" y="1816591"/>
            <a:ext cx="674755" cy="668073"/>
          </a:xfrm>
          <a:prstGeom prst="rect">
            <a:avLst/>
          </a:prstGeom>
          <a:noFill/>
          <a:ln>
            <a:noFill/>
          </a:ln>
        </p:spPr>
      </p:pic>
      <p:sp>
        <p:nvSpPr>
          <p:cNvPr id="133" name="Google Shape;133;p3"/>
          <p:cNvSpPr/>
          <p:nvPr/>
        </p:nvSpPr>
        <p:spPr>
          <a:xfrm>
            <a:off x="8557257" y="-2"/>
            <a:ext cx="3638009" cy="1865803"/>
          </a:xfrm>
          <a:prstGeom prst="rect">
            <a:avLst/>
          </a:prstGeom>
          <a:solidFill>
            <a:srgbClr val="D7EC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 name="Google Shape;134;p3"/>
          <p:cNvSpPr txBox="1"/>
          <p:nvPr/>
        </p:nvSpPr>
        <p:spPr>
          <a:xfrm>
            <a:off x="8867056" y="173070"/>
            <a:ext cx="3139361" cy="16927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accent6"/>
                </a:solidFill>
                <a:latin typeface="Play"/>
                <a:ea typeface="Play"/>
                <a:cs typeface="Play"/>
                <a:sym typeface="Play"/>
              </a:rPr>
              <a:t>             Other needs / interventions</a:t>
            </a:r>
            <a:endParaRPr sz="1200">
              <a:solidFill>
                <a:schemeClr val="accent6"/>
              </a:solidFill>
              <a:latin typeface="Play"/>
              <a:ea typeface="Play"/>
              <a:cs typeface="Play"/>
              <a:sym typeface="Play"/>
            </a:endParaRPr>
          </a:p>
          <a:p>
            <a:pPr marL="0" marR="0" lvl="0" indent="0" algn="l" rtl="0">
              <a:lnSpc>
                <a:spcPct val="100000"/>
              </a:lnSpc>
              <a:spcBef>
                <a:spcPts val="0"/>
              </a:spcBef>
              <a:spcAft>
                <a:spcPts val="0"/>
              </a:spcAft>
              <a:buClr>
                <a:schemeClr val="dk1"/>
              </a:buClr>
              <a:buSzPts val="1300"/>
              <a:buFont typeface="Arial"/>
              <a:buNone/>
            </a:pPr>
            <a:endParaRPr sz="1200" b="0" i="0" u="none" strike="noStrike" cap="none">
              <a:solidFill>
                <a:srgbClr val="7BB342"/>
              </a:solidFill>
              <a:latin typeface="Play"/>
              <a:ea typeface="Play"/>
              <a:cs typeface="Play"/>
              <a:sym typeface="Play"/>
            </a:endParaRPr>
          </a:p>
          <a:p>
            <a:pPr marL="228600" marR="0" lvl="0" indent="-228600" algn="l" rtl="0">
              <a:spcBef>
                <a:spcPts val="0"/>
              </a:spcBef>
              <a:spcAft>
                <a:spcPts val="0"/>
              </a:spcAft>
              <a:buClr>
                <a:schemeClr val="dk1"/>
              </a:buClr>
              <a:buSzPts val="1000"/>
              <a:buFont typeface="Play"/>
              <a:buAutoNum type="alphaLcParenR"/>
            </a:pPr>
            <a:r>
              <a:rPr lang="en-US" sz="1000">
                <a:solidFill>
                  <a:schemeClr val="dk1"/>
                </a:solidFill>
                <a:latin typeface="Arial"/>
                <a:ea typeface="Arial"/>
                <a:cs typeface="Arial"/>
                <a:sym typeface="Arial"/>
              </a:rPr>
              <a:t>Material donations: Parts for high school practical eMobility projects (example: batteries; car seats; wheels and tyres; chassis) </a:t>
            </a:r>
            <a:endParaRPr/>
          </a:p>
          <a:p>
            <a:pPr marL="228600" marR="0" lvl="0" indent="-165100" algn="l" rtl="0">
              <a:spcBef>
                <a:spcPts val="0"/>
              </a:spcBef>
              <a:spcAft>
                <a:spcPts val="0"/>
              </a:spcAft>
              <a:buClr>
                <a:schemeClr val="dk1"/>
              </a:buClr>
              <a:buSzPts val="1000"/>
              <a:buFont typeface="Play"/>
              <a:buNone/>
            </a:pPr>
            <a:endParaRPr sz="1000">
              <a:solidFill>
                <a:schemeClr val="dk1"/>
              </a:solidFill>
              <a:latin typeface="Arial"/>
              <a:ea typeface="Arial"/>
              <a:cs typeface="Arial"/>
              <a:sym typeface="Arial"/>
            </a:endParaRPr>
          </a:p>
          <a:p>
            <a:pPr marL="228600" marR="0" lvl="0" indent="-228600" algn="l" rtl="0">
              <a:spcBef>
                <a:spcPts val="0"/>
              </a:spcBef>
              <a:spcAft>
                <a:spcPts val="0"/>
              </a:spcAft>
              <a:buClr>
                <a:schemeClr val="dk1"/>
              </a:buClr>
              <a:buSzPts val="1000"/>
              <a:buFont typeface="Play"/>
              <a:buAutoNum type="alphaLcParenR"/>
            </a:pPr>
            <a:r>
              <a:rPr lang="en-US" sz="1000">
                <a:solidFill>
                  <a:schemeClr val="dk1"/>
                </a:solidFill>
                <a:latin typeface="Arial"/>
                <a:ea typeface="Arial"/>
                <a:cs typeface="Arial"/>
                <a:sym typeface="Arial"/>
              </a:rPr>
              <a:t>Services: Office space and furniture </a:t>
            </a:r>
            <a:endParaRPr/>
          </a:p>
          <a:p>
            <a:pPr marL="228600" marR="0" lvl="0" indent="-165100" algn="l" rtl="0">
              <a:spcBef>
                <a:spcPts val="0"/>
              </a:spcBef>
              <a:spcAft>
                <a:spcPts val="0"/>
              </a:spcAft>
              <a:buClr>
                <a:schemeClr val="dk1"/>
              </a:buClr>
              <a:buSzPts val="1000"/>
              <a:buFont typeface="Play"/>
              <a:buNone/>
            </a:pPr>
            <a:endParaRPr sz="1000">
              <a:solidFill>
                <a:schemeClr val="dk1"/>
              </a:solidFill>
              <a:latin typeface="Arial"/>
              <a:ea typeface="Arial"/>
              <a:cs typeface="Arial"/>
              <a:sym typeface="Arial"/>
            </a:endParaRPr>
          </a:p>
          <a:p>
            <a:pPr marL="228600" marR="0" lvl="0" indent="-228600" algn="l" rtl="0">
              <a:spcBef>
                <a:spcPts val="0"/>
              </a:spcBef>
              <a:spcAft>
                <a:spcPts val="0"/>
              </a:spcAft>
              <a:buClr>
                <a:schemeClr val="dk1"/>
              </a:buClr>
              <a:buSzPts val="1000"/>
              <a:buFont typeface="Play"/>
              <a:buAutoNum type="alphaLcParenR"/>
            </a:pPr>
            <a:r>
              <a:rPr lang="en-US" sz="1000">
                <a:solidFill>
                  <a:schemeClr val="dk1"/>
                </a:solidFill>
                <a:latin typeface="Arial"/>
                <a:ea typeface="Arial"/>
                <a:cs typeface="Arial"/>
                <a:sym typeface="Arial"/>
              </a:rPr>
              <a:t>Volunteers: FSA school project advocates; social media interns</a:t>
            </a:r>
            <a:endParaRPr/>
          </a:p>
        </p:txBody>
      </p:sp>
      <p:pic>
        <p:nvPicPr>
          <p:cNvPr id="135" name="Google Shape;135;p3"/>
          <p:cNvPicPr preferRelativeResize="0"/>
          <p:nvPr/>
        </p:nvPicPr>
        <p:blipFill rotWithShape="1">
          <a:blip r:embed="rId5">
            <a:alphaModFix/>
          </a:blip>
          <a:srcRect/>
          <a:stretch/>
        </p:blipFill>
        <p:spPr>
          <a:xfrm>
            <a:off x="8655729" y="-49596"/>
            <a:ext cx="674755" cy="668073"/>
          </a:xfrm>
          <a:prstGeom prst="rect">
            <a:avLst/>
          </a:prstGeom>
          <a:noFill/>
          <a:ln>
            <a:noFill/>
          </a:ln>
        </p:spPr>
      </p:pic>
      <p:sp>
        <p:nvSpPr>
          <p:cNvPr id="136" name="Google Shape;136;p3"/>
          <p:cNvSpPr/>
          <p:nvPr/>
        </p:nvSpPr>
        <p:spPr>
          <a:xfrm>
            <a:off x="1255487" y="-49596"/>
            <a:ext cx="2598806" cy="943735"/>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37" name="Google Shape;137;p3" descr="A blue and white logo&#10;&#10;AI-generated content may be incorrect."/>
          <p:cNvPicPr preferRelativeResize="0"/>
          <p:nvPr/>
        </p:nvPicPr>
        <p:blipFill rotWithShape="1">
          <a:blip r:embed="rId6">
            <a:alphaModFix/>
          </a:blip>
          <a:srcRect/>
          <a:stretch/>
        </p:blipFill>
        <p:spPr>
          <a:xfrm>
            <a:off x="1620009" y="54920"/>
            <a:ext cx="1927424" cy="838996"/>
          </a:xfrm>
          <a:prstGeom prst="rect">
            <a:avLst/>
          </a:prstGeom>
          <a:noFill/>
          <a:ln>
            <a:noFill/>
          </a:ln>
        </p:spPr>
      </p:pic>
      <p:sp>
        <p:nvSpPr>
          <p:cNvPr id="138" name="Google Shape;138;p3"/>
          <p:cNvSpPr/>
          <p:nvPr/>
        </p:nvSpPr>
        <p:spPr>
          <a:xfrm>
            <a:off x="5163031" y="4526280"/>
            <a:ext cx="3447292" cy="2331720"/>
          </a:xfrm>
          <a:prstGeom prst="rect">
            <a:avLst/>
          </a:prstGeom>
          <a:solidFill>
            <a:srgbClr val="FFF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9" name="Google Shape;139;p3"/>
          <p:cNvSpPr txBox="1"/>
          <p:nvPr/>
        </p:nvSpPr>
        <p:spPr>
          <a:xfrm rot="-5400000">
            <a:off x="9781211" y="3914739"/>
            <a:ext cx="554217" cy="12311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a:solidFill>
                  <a:srgbClr val="36A136"/>
                </a:solidFill>
                <a:latin typeface="Arial"/>
                <a:ea typeface="Arial"/>
                <a:cs typeface="Arial"/>
                <a:sym typeface="Arial"/>
              </a:rPr>
              <a:t>100k</a:t>
            </a:r>
            <a:endParaRPr sz="800">
              <a:solidFill>
                <a:srgbClr val="36A136"/>
              </a:solidFill>
              <a:latin typeface="Arial"/>
              <a:ea typeface="Arial"/>
              <a:cs typeface="Arial"/>
              <a:sym typeface="Arial"/>
            </a:endParaRPr>
          </a:p>
        </p:txBody>
      </p:sp>
      <p:sp>
        <p:nvSpPr>
          <p:cNvPr id="140" name="Google Shape;140;p3"/>
          <p:cNvSpPr txBox="1"/>
          <p:nvPr/>
        </p:nvSpPr>
        <p:spPr>
          <a:xfrm rot="-5400000">
            <a:off x="10099153" y="3914739"/>
            <a:ext cx="554217" cy="12311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a:solidFill>
                  <a:srgbClr val="36A136"/>
                </a:solidFill>
                <a:latin typeface="Arial"/>
                <a:ea typeface="Arial"/>
                <a:cs typeface="Arial"/>
                <a:sym typeface="Arial"/>
              </a:rPr>
              <a:t>300k</a:t>
            </a:r>
            <a:endParaRPr sz="800">
              <a:solidFill>
                <a:srgbClr val="36A136"/>
              </a:solidFill>
              <a:latin typeface="Arial"/>
              <a:ea typeface="Arial"/>
              <a:cs typeface="Arial"/>
              <a:sym typeface="Arial"/>
            </a:endParaRPr>
          </a:p>
        </p:txBody>
      </p:sp>
      <p:sp>
        <p:nvSpPr>
          <p:cNvPr id="141" name="Google Shape;141;p3"/>
          <p:cNvSpPr txBox="1"/>
          <p:nvPr/>
        </p:nvSpPr>
        <p:spPr>
          <a:xfrm rot="-5400000">
            <a:off x="10431384" y="3914739"/>
            <a:ext cx="554217" cy="12311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a:solidFill>
                  <a:srgbClr val="36A136"/>
                </a:solidFill>
                <a:latin typeface="Arial"/>
                <a:ea typeface="Arial"/>
                <a:cs typeface="Arial"/>
                <a:sym typeface="Arial"/>
              </a:rPr>
              <a:t>500k</a:t>
            </a:r>
            <a:endParaRPr sz="800">
              <a:solidFill>
                <a:srgbClr val="36A136"/>
              </a:solidFill>
              <a:latin typeface="Arial"/>
              <a:ea typeface="Arial"/>
              <a:cs typeface="Arial"/>
              <a:sym typeface="Arial"/>
            </a:endParaRPr>
          </a:p>
        </p:txBody>
      </p:sp>
      <p:sp>
        <p:nvSpPr>
          <p:cNvPr id="142" name="Google Shape;142;p3"/>
          <p:cNvSpPr txBox="1"/>
          <p:nvPr/>
        </p:nvSpPr>
        <p:spPr>
          <a:xfrm rot="-5400000">
            <a:off x="10766441" y="3914739"/>
            <a:ext cx="554217" cy="12311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a:solidFill>
                  <a:srgbClr val="36A136"/>
                </a:solidFill>
                <a:latin typeface="Arial"/>
                <a:ea typeface="Arial"/>
                <a:cs typeface="Arial"/>
                <a:sym typeface="Arial"/>
              </a:rPr>
              <a:t>700k</a:t>
            </a:r>
            <a:endParaRPr sz="800">
              <a:solidFill>
                <a:srgbClr val="36A136"/>
              </a:solidFill>
              <a:latin typeface="Arial"/>
              <a:ea typeface="Arial"/>
              <a:cs typeface="Arial"/>
              <a:sym typeface="Arial"/>
            </a:endParaRPr>
          </a:p>
        </p:txBody>
      </p:sp>
      <p:sp>
        <p:nvSpPr>
          <p:cNvPr id="143" name="Google Shape;143;p3"/>
          <p:cNvSpPr txBox="1"/>
          <p:nvPr/>
        </p:nvSpPr>
        <p:spPr>
          <a:xfrm rot="-5400000">
            <a:off x="11084383" y="3914739"/>
            <a:ext cx="554217" cy="12311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a:solidFill>
                  <a:srgbClr val="36A136"/>
                </a:solidFill>
                <a:latin typeface="Arial"/>
                <a:ea typeface="Arial"/>
                <a:cs typeface="Arial"/>
                <a:sym typeface="Arial"/>
              </a:rPr>
              <a:t>900k</a:t>
            </a:r>
            <a:endParaRPr sz="800">
              <a:solidFill>
                <a:srgbClr val="36A136"/>
              </a:solidFill>
              <a:latin typeface="Arial"/>
              <a:ea typeface="Arial"/>
              <a:cs typeface="Arial"/>
              <a:sym typeface="Arial"/>
            </a:endParaRPr>
          </a:p>
        </p:txBody>
      </p:sp>
      <p:sp>
        <p:nvSpPr>
          <p:cNvPr id="144" name="Google Shape;144;p3"/>
          <p:cNvSpPr txBox="1"/>
          <p:nvPr/>
        </p:nvSpPr>
        <p:spPr>
          <a:xfrm rot="-5400000">
            <a:off x="11183890" y="3682015"/>
            <a:ext cx="1019665" cy="12311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a:solidFill>
                  <a:srgbClr val="36A136"/>
                </a:solidFill>
                <a:latin typeface="Arial"/>
                <a:ea typeface="Arial"/>
                <a:cs typeface="Arial"/>
                <a:sym typeface="Arial"/>
              </a:rPr>
              <a:t>1,1m</a:t>
            </a:r>
            <a:endParaRPr sz="800">
              <a:solidFill>
                <a:srgbClr val="36A136"/>
              </a:solidFill>
              <a:latin typeface="Arial"/>
              <a:ea typeface="Arial"/>
              <a:cs typeface="Arial"/>
              <a:sym typeface="Arial"/>
            </a:endParaRPr>
          </a:p>
        </p:txBody>
      </p:sp>
      <p:graphicFrame>
        <p:nvGraphicFramePr>
          <p:cNvPr id="145" name="Google Shape;145;p3"/>
          <p:cNvGraphicFramePr/>
          <p:nvPr>
            <p:extLst>
              <p:ext uri="{D42A27DB-BD31-4B8C-83A1-F6EECF244321}">
                <p14:modId xmlns:p14="http://schemas.microsoft.com/office/powerpoint/2010/main" val="1437932705"/>
              </p:ext>
            </p:extLst>
          </p:nvPr>
        </p:nvGraphicFramePr>
        <p:xfrm>
          <a:off x="203987" y="2967854"/>
          <a:ext cx="4701806" cy="3840550"/>
        </p:xfrm>
        <a:graphic>
          <a:graphicData uri="http://schemas.openxmlformats.org/drawingml/2006/table">
            <a:tbl>
              <a:tblPr firstRow="1" bandRow="1">
                <a:noFill/>
                <a:tableStyleId>{21DFCF0C-1D8C-43F0-8086-C80EA137549C}</a:tableStyleId>
              </a:tblPr>
              <a:tblGrid>
                <a:gridCol w="1397071">
                  <a:extLst>
                    <a:ext uri="{9D8B030D-6E8A-4147-A177-3AD203B41FA5}">
                      <a16:colId xmlns:a16="http://schemas.microsoft.com/office/drawing/2014/main" val="20000"/>
                    </a:ext>
                  </a:extLst>
                </a:gridCol>
                <a:gridCol w="3304735">
                  <a:extLst>
                    <a:ext uri="{9D8B030D-6E8A-4147-A177-3AD203B41FA5}">
                      <a16:colId xmlns:a16="http://schemas.microsoft.com/office/drawing/2014/main" val="20001"/>
                    </a:ext>
                  </a:extLst>
                </a:gridCol>
              </a:tblGrid>
              <a:tr h="335256">
                <a:tc>
                  <a:txBody>
                    <a:bodyPr/>
                    <a:lstStyle/>
                    <a:p>
                      <a:pPr marL="0" marR="0" lvl="0" indent="0" algn="l" rtl="0">
                        <a:lnSpc>
                          <a:spcPct val="100000"/>
                        </a:lnSpc>
                        <a:spcBef>
                          <a:spcPts val="0"/>
                        </a:spcBef>
                        <a:spcAft>
                          <a:spcPts val="0"/>
                        </a:spcAft>
                        <a:buClr>
                          <a:srgbClr val="000000"/>
                        </a:buClr>
                        <a:buSzPts val="1050"/>
                        <a:buFont typeface="Arial"/>
                        <a:buNone/>
                      </a:pPr>
                      <a:r>
                        <a:rPr lang="en-US" sz="1000" b="1" u="none" strike="noStrike" cap="none">
                          <a:solidFill>
                            <a:schemeClr val="bg1"/>
                          </a:solidFill>
                          <a:latin typeface="Play"/>
                          <a:ea typeface="Play"/>
                          <a:cs typeface="Play"/>
                          <a:sym typeface="Play"/>
                        </a:rPr>
                        <a:t>Programme developer</a:t>
                      </a:r>
                      <a:endParaRPr sz="1000" b="1" u="none" strike="noStrike" cap="none">
                        <a:solidFill>
                          <a:schemeClr val="bg1"/>
                        </a:solidFill>
                        <a:latin typeface="Play"/>
                        <a:ea typeface="Play"/>
                        <a:cs typeface="Play"/>
                        <a:sym typeface="Play"/>
                      </a:endParaRPr>
                    </a:p>
                  </a:txBody>
                  <a:tcPr marL="91450" marR="91450" marT="45725" marB="45725">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000"/>
                        <a:buFont typeface="Play"/>
                        <a:buNone/>
                      </a:pPr>
                      <a:r>
                        <a:rPr lang="en-US" sz="1000" b="1" u="none" strike="noStrike" cap="none" dirty="0">
                          <a:solidFill>
                            <a:schemeClr val="bg1"/>
                          </a:solidFill>
                          <a:latin typeface="Play"/>
                          <a:ea typeface="Play"/>
                          <a:cs typeface="Play"/>
                          <a:sym typeface="Play"/>
                        </a:rPr>
                        <a:t>Alexander McLeod, Director, Formula Student Africa (Pty) Ltd</a:t>
                      </a:r>
                      <a:endParaRPr sz="1000" b="1" u="none" strike="noStrike" cap="none" dirty="0">
                        <a:solidFill>
                          <a:schemeClr val="bg1"/>
                        </a:solidFill>
                        <a:latin typeface="Play"/>
                        <a:ea typeface="Play"/>
                        <a:cs typeface="Play"/>
                        <a:sym typeface="Play"/>
                      </a:endParaRPr>
                    </a:p>
                  </a:txBody>
                  <a:tcPr marL="91450" marR="91450" marT="45725" marB="45725">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06315">
                <a:tc>
                  <a:txBody>
                    <a:bodyPr/>
                    <a:lstStyle/>
                    <a:p>
                      <a:pPr marL="0" marR="0" lvl="0" indent="0" algn="l" rtl="0">
                        <a:lnSpc>
                          <a:spcPct val="100000"/>
                        </a:lnSpc>
                        <a:spcBef>
                          <a:spcPts val="0"/>
                        </a:spcBef>
                        <a:spcAft>
                          <a:spcPts val="0"/>
                        </a:spcAft>
                        <a:buClr>
                          <a:srgbClr val="000000"/>
                        </a:buClr>
                        <a:buSzPts val="1050"/>
                        <a:buFont typeface="Arial"/>
                        <a:buNone/>
                      </a:pPr>
                      <a:r>
                        <a:rPr lang="en-US" sz="1000" b="0" u="none" strike="noStrike" cap="none" dirty="0" err="1">
                          <a:solidFill>
                            <a:schemeClr val="bg1"/>
                          </a:solidFill>
                          <a:latin typeface="Play"/>
                          <a:ea typeface="Play"/>
                          <a:cs typeface="Play"/>
                          <a:sym typeface="Play"/>
                        </a:rPr>
                        <a:t>Programme</a:t>
                      </a:r>
                      <a:r>
                        <a:rPr lang="en-US" sz="1000" b="0" u="none" strike="noStrike" cap="none" dirty="0">
                          <a:solidFill>
                            <a:schemeClr val="bg1"/>
                          </a:solidFill>
                          <a:latin typeface="Play"/>
                          <a:ea typeface="Play"/>
                          <a:cs typeface="Play"/>
                          <a:sym typeface="Play"/>
                        </a:rPr>
                        <a:t> location</a:t>
                      </a:r>
                      <a:endParaRPr sz="1000" u="none" strike="noStrike" cap="none" dirty="0">
                        <a:solidFill>
                          <a:schemeClr val="bg1"/>
                        </a:solidFill>
                        <a:latin typeface="Play"/>
                        <a:ea typeface="Play"/>
                        <a:cs typeface="Play"/>
                        <a:sym typeface="Play"/>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Play"/>
                        <a:buNone/>
                      </a:pPr>
                      <a:r>
                        <a:rPr lang="en-US" sz="1000" u="none" strike="noStrike" cap="none" dirty="0">
                          <a:solidFill>
                            <a:schemeClr val="bg1"/>
                          </a:solidFill>
                          <a:latin typeface="Play"/>
                          <a:ea typeface="Play"/>
                          <a:cs typeface="Play"/>
                          <a:sym typeface="Play"/>
                        </a:rPr>
                        <a:t>South Africa, Cape Town</a:t>
                      </a:r>
                      <a:endParaRPr sz="1000" u="none" strike="noStrike" cap="none" dirty="0">
                        <a:solidFill>
                          <a:schemeClr val="bg1"/>
                        </a:solidFill>
                        <a:latin typeface="Play"/>
                        <a:ea typeface="Play"/>
                        <a:cs typeface="Play"/>
                        <a:sym typeface="Play"/>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35256">
                <a:tc>
                  <a:txBody>
                    <a:bodyPr/>
                    <a:lstStyle/>
                    <a:p>
                      <a:pPr marL="0" marR="0" lvl="0" indent="0" algn="l" rtl="0">
                        <a:lnSpc>
                          <a:spcPct val="100000"/>
                        </a:lnSpc>
                        <a:spcBef>
                          <a:spcPts val="0"/>
                        </a:spcBef>
                        <a:spcAft>
                          <a:spcPts val="0"/>
                        </a:spcAft>
                        <a:buClr>
                          <a:srgbClr val="000000"/>
                        </a:buClr>
                        <a:buSzPts val="1050"/>
                        <a:buFont typeface="Arial"/>
                        <a:buNone/>
                      </a:pPr>
                      <a:r>
                        <a:rPr lang="en-US" sz="1000" b="0" u="none" strike="noStrike" cap="none">
                          <a:solidFill>
                            <a:schemeClr val="bg1"/>
                          </a:solidFill>
                          <a:latin typeface="Play"/>
                          <a:ea typeface="Play"/>
                          <a:cs typeface="Play"/>
                          <a:sym typeface="Play"/>
                        </a:rPr>
                        <a:t>Sector</a:t>
                      </a:r>
                      <a:endParaRPr sz="1000" u="none" strike="noStrike" cap="none">
                        <a:solidFill>
                          <a:schemeClr val="bg1"/>
                        </a:solidFill>
                        <a:latin typeface="Play"/>
                        <a:ea typeface="Play"/>
                        <a:cs typeface="Play"/>
                        <a:sym typeface="Play"/>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Play"/>
                        <a:buNone/>
                      </a:pPr>
                      <a:r>
                        <a:rPr lang="en-US" sz="1000" u="none" strike="noStrike" cap="none">
                          <a:solidFill>
                            <a:schemeClr val="bg1"/>
                          </a:solidFill>
                          <a:latin typeface="Play"/>
                          <a:ea typeface="Play"/>
                          <a:cs typeface="Play"/>
                          <a:sym typeface="Play"/>
                        </a:rPr>
                        <a:t>Green Economy / Electric Mobility / 4IR-Aligned Education</a:t>
                      </a:r>
                      <a:endParaRPr sz="1000" u="none" strike="noStrike" cap="none">
                        <a:solidFill>
                          <a:schemeClr val="bg1"/>
                        </a:solidFill>
                        <a:latin typeface="Play"/>
                        <a:ea typeface="Play"/>
                        <a:cs typeface="Play"/>
                        <a:sym typeface="Play"/>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979964">
                <a:tc>
                  <a:txBody>
                    <a:bodyPr/>
                    <a:lstStyle/>
                    <a:p>
                      <a:pPr marL="0" marR="0" lvl="0" indent="0" algn="l" rtl="0">
                        <a:lnSpc>
                          <a:spcPct val="100000"/>
                        </a:lnSpc>
                        <a:spcBef>
                          <a:spcPts val="0"/>
                        </a:spcBef>
                        <a:spcAft>
                          <a:spcPts val="0"/>
                        </a:spcAft>
                        <a:buClr>
                          <a:srgbClr val="000000"/>
                        </a:buClr>
                        <a:buSzPts val="1050"/>
                        <a:buFont typeface="Arial"/>
                        <a:buNone/>
                      </a:pPr>
                      <a:r>
                        <a:rPr lang="en-US" sz="1000" b="0" u="none" strike="noStrike" cap="none">
                          <a:solidFill>
                            <a:schemeClr val="bg1"/>
                          </a:solidFill>
                          <a:latin typeface="Play"/>
                          <a:ea typeface="Play"/>
                          <a:cs typeface="Play"/>
                          <a:sym typeface="Play"/>
                        </a:rPr>
                        <a:t>Estimated reach</a:t>
                      </a:r>
                      <a:endParaRPr sz="1000" u="none" strike="noStrike" cap="none">
                        <a:solidFill>
                          <a:schemeClr val="bg1"/>
                        </a:solidFill>
                        <a:latin typeface="Play"/>
                        <a:ea typeface="Play"/>
                        <a:cs typeface="Play"/>
                        <a:sym typeface="Play"/>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50"/>
                        <a:buFont typeface="Arial"/>
                        <a:buNone/>
                      </a:pPr>
                      <a:r>
                        <a:rPr lang="en-US" sz="1000" b="1" u="none" strike="noStrike" cap="none" dirty="0">
                          <a:solidFill>
                            <a:schemeClr val="bg1"/>
                          </a:solidFill>
                          <a:latin typeface="Play"/>
                          <a:ea typeface="Play"/>
                          <a:cs typeface="Play"/>
                          <a:sym typeface="Play"/>
                        </a:rPr>
                        <a:t>Learners: </a:t>
                      </a:r>
                      <a:r>
                        <a:rPr lang="en-US" sz="1000" u="none" strike="noStrike" cap="none" dirty="0">
                          <a:solidFill>
                            <a:schemeClr val="bg1"/>
                          </a:solidFill>
                          <a:latin typeface="Play"/>
                          <a:ea typeface="Play"/>
                          <a:cs typeface="Play"/>
                          <a:sym typeface="Play"/>
                        </a:rPr>
                        <a:t>±27,000 Grade 9 to 11 learners in 2024 pilot across 90 schools nationally (10 schools per province) </a:t>
                      </a:r>
                      <a:r>
                        <a:rPr lang="en-US" sz="1000" b="1" u="none" strike="noStrike" cap="none" dirty="0">
                          <a:solidFill>
                            <a:schemeClr val="bg1"/>
                          </a:solidFill>
                          <a:latin typeface="Play"/>
                          <a:ea typeface="Play"/>
                          <a:cs typeface="Play"/>
                          <a:sym typeface="Play"/>
                        </a:rPr>
                        <a:t>Educators: </a:t>
                      </a:r>
                      <a:r>
                        <a:rPr lang="en-US" sz="1000" u="none" strike="noStrike" cap="none" dirty="0">
                          <a:solidFill>
                            <a:schemeClr val="bg1"/>
                          </a:solidFill>
                          <a:latin typeface="Play"/>
                          <a:ea typeface="Play"/>
                          <a:cs typeface="Play"/>
                          <a:sym typeface="Play"/>
                        </a:rPr>
                        <a:t>45+ trained in pilot phase </a:t>
                      </a:r>
                      <a:endParaRPr dirty="0">
                        <a:solidFill>
                          <a:schemeClr val="bg1"/>
                        </a:solidFill>
                      </a:endParaRPr>
                    </a:p>
                    <a:p>
                      <a:pPr marL="0" marR="0" lvl="0" indent="0" algn="l" rtl="0">
                        <a:lnSpc>
                          <a:spcPct val="100000"/>
                        </a:lnSpc>
                        <a:spcBef>
                          <a:spcPts val="0"/>
                        </a:spcBef>
                        <a:spcAft>
                          <a:spcPts val="0"/>
                        </a:spcAft>
                        <a:buClr>
                          <a:srgbClr val="000000"/>
                        </a:buClr>
                        <a:buSzPts val="1050"/>
                        <a:buFont typeface="Arial"/>
                        <a:buNone/>
                      </a:pPr>
                      <a:r>
                        <a:rPr lang="en-US" sz="1000" b="1" u="none" strike="noStrike" cap="none" dirty="0">
                          <a:solidFill>
                            <a:schemeClr val="bg1"/>
                          </a:solidFill>
                          <a:latin typeface="Play"/>
                          <a:ea typeface="Play"/>
                          <a:cs typeface="Play"/>
                          <a:sym typeface="Play"/>
                        </a:rPr>
                        <a:t>Long-term: </a:t>
                      </a:r>
                      <a:r>
                        <a:rPr lang="en-US" sz="1000" u="none" strike="noStrike" cap="none" dirty="0">
                          <a:solidFill>
                            <a:schemeClr val="bg1"/>
                          </a:solidFill>
                          <a:latin typeface="Play"/>
                          <a:ea typeface="Play"/>
                          <a:cs typeface="Play"/>
                          <a:sym typeface="Play"/>
                        </a:rPr>
                        <a:t>Roll out to all schools </a:t>
                      </a:r>
                      <a:endParaRPr dirty="0">
                        <a:solidFill>
                          <a:schemeClr val="bg1"/>
                        </a:solidFill>
                      </a:endParaRPr>
                    </a:p>
                    <a:p>
                      <a:pPr marL="0" marR="0" lvl="0" indent="0" algn="l" rtl="0">
                        <a:lnSpc>
                          <a:spcPct val="100000"/>
                        </a:lnSpc>
                        <a:spcBef>
                          <a:spcPts val="0"/>
                        </a:spcBef>
                        <a:spcAft>
                          <a:spcPts val="0"/>
                        </a:spcAft>
                        <a:buClr>
                          <a:srgbClr val="000000"/>
                        </a:buClr>
                        <a:buSzPts val="1050"/>
                        <a:buFont typeface="Arial"/>
                        <a:buNone/>
                      </a:pPr>
                      <a:r>
                        <a:rPr lang="en-US" sz="1000" b="1" u="none" strike="noStrike" cap="none" dirty="0">
                          <a:solidFill>
                            <a:schemeClr val="bg1"/>
                          </a:solidFill>
                          <a:latin typeface="Play"/>
                          <a:ea typeface="Play"/>
                          <a:cs typeface="Play"/>
                          <a:sym typeface="Play"/>
                        </a:rPr>
                        <a:t>Demographics: </a:t>
                      </a:r>
                      <a:r>
                        <a:rPr lang="en-US" sz="1000" u="none" strike="noStrike" cap="none" dirty="0">
                          <a:solidFill>
                            <a:schemeClr val="bg1"/>
                          </a:solidFill>
                          <a:latin typeface="Play"/>
                          <a:ea typeface="Play"/>
                          <a:cs typeface="Play"/>
                          <a:sym typeface="Play"/>
                        </a:rPr>
                        <a:t>Initially state funded schools, rolling out to all schools including Model C and private in the long-term.</a:t>
                      </a:r>
                      <a:endParaRPr sz="1000" b="0" u="none" strike="noStrike" cap="none" dirty="0">
                        <a:solidFill>
                          <a:schemeClr val="bg1"/>
                        </a:solidFill>
                        <a:latin typeface="Play"/>
                        <a:ea typeface="Play"/>
                        <a:cs typeface="Play"/>
                        <a:sym typeface="Play"/>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851022">
                <a:tc>
                  <a:txBody>
                    <a:bodyPr/>
                    <a:lstStyle/>
                    <a:p>
                      <a:pPr marL="0" marR="0" lvl="0" indent="0" algn="l" rtl="0">
                        <a:lnSpc>
                          <a:spcPct val="100000"/>
                        </a:lnSpc>
                        <a:spcBef>
                          <a:spcPts val="0"/>
                        </a:spcBef>
                        <a:spcAft>
                          <a:spcPts val="0"/>
                        </a:spcAft>
                        <a:buClr>
                          <a:srgbClr val="000000"/>
                        </a:buClr>
                        <a:buSzPts val="1050"/>
                        <a:buFont typeface="Arial"/>
                        <a:buNone/>
                      </a:pPr>
                      <a:r>
                        <a:rPr lang="en-US" sz="1000" b="0" u="none" strike="noStrike" cap="none">
                          <a:solidFill>
                            <a:schemeClr val="bg1"/>
                          </a:solidFill>
                          <a:latin typeface="Play"/>
                          <a:ea typeface="Play"/>
                          <a:cs typeface="Play"/>
                          <a:sym typeface="Play"/>
                        </a:rPr>
                        <a:t>Supporting partners</a:t>
                      </a:r>
                      <a:endParaRPr sz="1000" u="none" strike="noStrike" cap="none">
                        <a:solidFill>
                          <a:schemeClr val="bg1"/>
                        </a:solidFill>
                        <a:latin typeface="Play"/>
                        <a:ea typeface="Play"/>
                        <a:cs typeface="Play"/>
                        <a:sym typeface="Play"/>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Play"/>
                        <a:buNone/>
                      </a:pPr>
                      <a:r>
                        <a:rPr lang="en-US" sz="1000" u="none" strike="noStrike" cap="none">
                          <a:solidFill>
                            <a:schemeClr val="bg1"/>
                          </a:solidFill>
                          <a:latin typeface="Play"/>
                          <a:ea typeface="Play"/>
                          <a:cs typeface="Play"/>
                          <a:sym typeface="Play"/>
                        </a:rPr>
                        <a:t>Western Cape Education Department (WCED) Coventry University (UK) Go Green Africa University of Warwick Local and international EV sector stakeholders South African Higher Education Institutions (eg. UCT; NMU; UNISA) Western Cape Dept. of Economic Development and Tourism</a:t>
                      </a:r>
                      <a:endParaRPr sz="1000" u="none" strike="noStrike" cap="none">
                        <a:solidFill>
                          <a:schemeClr val="bg1"/>
                        </a:solidFill>
                        <a:latin typeface="Play"/>
                        <a:ea typeface="Play"/>
                        <a:cs typeface="Play"/>
                        <a:sym typeface="Play"/>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35256">
                <a:tc>
                  <a:txBody>
                    <a:bodyPr/>
                    <a:lstStyle/>
                    <a:p>
                      <a:pPr marL="0" marR="0" lvl="0" indent="0" algn="l" rtl="0">
                        <a:lnSpc>
                          <a:spcPct val="100000"/>
                        </a:lnSpc>
                        <a:spcBef>
                          <a:spcPts val="0"/>
                        </a:spcBef>
                        <a:spcAft>
                          <a:spcPts val="0"/>
                        </a:spcAft>
                        <a:buClr>
                          <a:srgbClr val="000000"/>
                        </a:buClr>
                        <a:buSzPts val="1050"/>
                        <a:buFont typeface="Arial"/>
                        <a:buNone/>
                      </a:pPr>
                      <a:r>
                        <a:rPr lang="en-US" sz="1000" u="none" strike="noStrike" cap="none">
                          <a:solidFill>
                            <a:schemeClr val="bg1"/>
                          </a:solidFill>
                          <a:latin typeface="Play"/>
                          <a:ea typeface="Play"/>
                          <a:cs typeface="Play"/>
                          <a:sym typeface="Play"/>
                        </a:rPr>
                        <a:t>Media / awards</a:t>
                      </a:r>
                      <a:endParaRPr sz="1000" u="none" strike="noStrike" cap="none">
                        <a:solidFill>
                          <a:schemeClr val="bg1"/>
                        </a:solidFill>
                        <a:latin typeface="Play"/>
                        <a:ea typeface="Play"/>
                        <a:cs typeface="Play"/>
                        <a:sym typeface="Play"/>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Play"/>
                        <a:buNone/>
                      </a:pPr>
                      <a:r>
                        <a:rPr lang="en-US" sz="1000" u="none" strike="noStrike" cap="none" dirty="0">
                          <a:solidFill>
                            <a:schemeClr val="bg1"/>
                          </a:solidFill>
                          <a:latin typeface="Play"/>
                          <a:ea typeface="Play"/>
                          <a:cs typeface="Play"/>
                          <a:sym typeface="Play"/>
                        </a:rPr>
                        <a:t>Nominated for the African Supply Chain Excellence Awards (ASCEA)</a:t>
                      </a:r>
                      <a:endParaRPr dirty="0">
                        <a:solidFill>
                          <a:schemeClr val="bg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06315">
                <a:tc>
                  <a:txBody>
                    <a:bodyPr/>
                    <a:lstStyle/>
                    <a:p>
                      <a:pPr marL="0" marR="0" lvl="0" indent="0" algn="l" rtl="0">
                        <a:lnSpc>
                          <a:spcPct val="100000"/>
                        </a:lnSpc>
                        <a:spcBef>
                          <a:spcPts val="0"/>
                        </a:spcBef>
                        <a:spcAft>
                          <a:spcPts val="0"/>
                        </a:spcAft>
                        <a:buClr>
                          <a:srgbClr val="000000"/>
                        </a:buClr>
                        <a:buSzPts val="1050"/>
                        <a:buFont typeface="Arial"/>
                        <a:buNone/>
                      </a:pPr>
                      <a:r>
                        <a:rPr lang="en-US" sz="1000" b="0" u="none" strike="noStrike" cap="none">
                          <a:solidFill>
                            <a:schemeClr val="bg1"/>
                          </a:solidFill>
                          <a:latin typeface="Play"/>
                          <a:ea typeface="Play"/>
                          <a:cs typeface="Play"/>
                          <a:sym typeface="Play"/>
                        </a:rPr>
                        <a:t>Websites</a:t>
                      </a:r>
                      <a:endParaRPr sz="1000" u="none" strike="noStrike" cap="none">
                        <a:solidFill>
                          <a:schemeClr val="bg1"/>
                        </a:solidFill>
                        <a:latin typeface="Play"/>
                        <a:ea typeface="Play"/>
                        <a:cs typeface="Play"/>
                        <a:sym typeface="Play"/>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Play"/>
                        <a:buNone/>
                      </a:pPr>
                      <a:r>
                        <a:rPr lang="en-US" sz="1000" b="0" u="sng" strike="noStrike" cap="none" dirty="0">
                          <a:solidFill>
                            <a:schemeClr val="bg1"/>
                          </a:solidFill>
                          <a:latin typeface="Play"/>
                          <a:ea typeface="Play"/>
                          <a:cs typeface="Play"/>
                          <a:sym typeface="Play"/>
                        </a:rPr>
                        <a:t>www.formulastudent.africa</a:t>
                      </a:r>
                      <a:endParaRPr sz="1000" b="0" u="sng" strike="noStrike" cap="none" dirty="0">
                        <a:solidFill>
                          <a:schemeClr val="bg1"/>
                        </a:solidFill>
                        <a:latin typeface="Play"/>
                        <a:ea typeface="Play"/>
                        <a:cs typeface="Play"/>
                        <a:sym typeface="Play"/>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46" name="Google Shape;146;p3"/>
          <p:cNvSpPr txBox="1"/>
          <p:nvPr/>
        </p:nvSpPr>
        <p:spPr>
          <a:xfrm>
            <a:off x="185583" y="1311881"/>
            <a:ext cx="4740746"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lt1"/>
                </a:solidFill>
                <a:latin typeface="Arial"/>
                <a:ea typeface="Arial"/>
                <a:cs typeface="Arial"/>
                <a:sym typeface="Arial"/>
              </a:rPr>
              <a:t>Formula Student Africa (FSA) is an innovative education </a:t>
            </a:r>
            <a:r>
              <a:rPr lang="en-US" sz="1000" dirty="0" err="1">
                <a:solidFill>
                  <a:schemeClr val="lt1"/>
                </a:solidFill>
                <a:latin typeface="Arial"/>
                <a:ea typeface="Arial"/>
                <a:cs typeface="Arial"/>
                <a:sym typeface="Arial"/>
              </a:rPr>
              <a:t>programme</a:t>
            </a:r>
            <a:r>
              <a:rPr lang="en-US" sz="1000" dirty="0">
                <a:solidFill>
                  <a:schemeClr val="lt1"/>
                </a:solidFill>
                <a:latin typeface="Arial"/>
                <a:ea typeface="Arial"/>
                <a:cs typeface="Arial"/>
                <a:sym typeface="Arial"/>
              </a:rPr>
              <a:t> introducing Grade 9 learners to the world of electric mobility (</a:t>
            </a:r>
            <a:r>
              <a:rPr lang="en-US" sz="1000" dirty="0" err="1">
                <a:solidFill>
                  <a:schemeClr val="lt1"/>
                </a:solidFill>
                <a:latin typeface="Arial"/>
                <a:ea typeface="Arial"/>
                <a:cs typeface="Arial"/>
                <a:sym typeface="Arial"/>
              </a:rPr>
              <a:t>eMobility</a:t>
            </a:r>
            <a:r>
              <a:rPr lang="en-US" sz="1000" dirty="0">
                <a:solidFill>
                  <a:schemeClr val="lt1"/>
                </a:solidFill>
                <a:latin typeface="Arial"/>
                <a:ea typeface="Arial"/>
                <a:cs typeface="Arial"/>
                <a:sym typeface="Arial"/>
              </a:rPr>
              <a:t>). Through a six-lesson curriculum integrated into South Africa’s public school subjects, learners engage with core topics such as EV technology, sustainability, and green careers. </a:t>
            </a:r>
            <a:endParaRPr dirty="0"/>
          </a:p>
          <a:p>
            <a:pPr marL="0" marR="0" lvl="0" indent="0" algn="l" rtl="0">
              <a:spcBef>
                <a:spcPts val="0"/>
              </a:spcBef>
              <a:spcAft>
                <a:spcPts val="0"/>
              </a:spcAft>
              <a:buNone/>
            </a:pPr>
            <a:endParaRPr sz="1000" dirty="0">
              <a:solidFill>
                <a:schemeClr val="lt1"/>
              </a:solidFill>
              <a:latin typeface="Arial"/>
              <a:ea typeface="Arial"/>
              <a:cs typeface="Arial"/>
              <a:sym typeface="Arial"/>
            </a:endParaRPr>
          </a:p>
          <a:p>
            <a:pPr marL="0" marR="0" lvl="0" indent="0" algn="l" rtl="0">
              <a:spcBef>
                <a:spcPts val="0"/>
              </a:spcBef>
              <a:spcAft>
                <a:spcPts val="0"/>
              </a:spcAft>
              <a:buNone/>
            </a:pPr>
            <a:r>
              <a:rPr lang="en-US" sz="1000" dirty="0">
                <a:solidFill>
                  <a:schemeClr val="lt1"/>
                </a:solidFill>
                <a:latin typeface="Arial"/>
                <a:ea typeface="Arial"/>
                <a:cs typeface="Arial"/>
                <a:sym typeface="Arial"/>
              </a:rPr>
              <a:t>Developed with expert-reviewed content and delivered through Educator Packs and Learner Workbooks, the </a:t>
            </a:r>
            <a:r>
              <a:rPr lang="en-US" sz="1000" dirty="0" err="1">
                <a:solidFill>
                  <a:schemeClr val="lt1"/>
                </a:solidFill>
                <a:latin typeface="Arial"/>
                <a:ea typeface="Arial"/>
                <a:cs typeface="Arial"/>
                <a:sym typeface="Arial"/>
              </a:rPr>
              <a:t>programme</a:t>
            </a:r>
            <a:r>
              <a:rPr lang="en-US" sz="1000" dirty="0">
                <a:solidFill>
                  <a:schemeClr val="lt1"/>
                </a:solidFill>
                <a:latin typeface="Arial"/>
                <a:ea typeface="Arial"/>
                <a:cs typeface="Arial"/>
                <a:sym typeface="Arial"/>
              </a:rPr>
              <a:t> aligns with 4IR priorities and national education goals. Endorsed by Coventry University and supported by the WCED, FSA not only educates but inspires youth to become changemakers in South Africa’s sustainable transport future.</a:t>
            </a:r>
            <a:endParaRPr dirty="0"/>
          </a:p>
        </p:txBody>
      </p:sp>
      <p:pic>
        <p:nvPicPr>
          <p:cNvPr id="147" name="Google Shape;147;p3" descr="A black and white tool&#10;&#10;AI-generated content may be incorrect."/>
          <p:cNvPicPr preferRelativeResize="0"/>
          <p:nvPr/>
        </p:nvPicPr>
        <p:blipFill rotWithShape="1">
          <a:blip r:embed="rId7">
            <a:alphaModFix/>
          </a:blip>
          <a:srcRect/>
          <a:stretch/>
        </p:blipFill>
        <p:spPr>
          <a:xfrm>
            <a:off x="8908914" y="3063997"/>
            <a:ext cx="3299301" cy="1185272"/>
          </a:xfrm>
          <a:prstGeom prst="rect">
            <a:avLst/>
          </a:prstGeom>
          <a:noFill/>
          <a:ln>
            <a:noFill/>
          </a:ln>
        </p:spPr>
      </p:pic>
      <p:sp>
        <p:nvSpPr>
          <p:cNvPr id="148" name="Google Shape;148;p3"/>
          <p:cNvSpPr txBox="1"/>
          <p:nvPr/>
        </p:nvSpPr>
        <p:spPr>
          <a:xfrm>
            <a:off x="5185242" y="173070"/>
            <a:ext cx="3451269" cy="4431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accent6"/>
                </a:solidFill>
                <a:latin typeface="Play"/>
                <a:ea typeface="Play"/>
                <a:cs typeface="Play"/>
                <a:sym typeface="Play"/>
              </a:rPr>
              <a:t>             What is the impact / outcomes desired</a:t>
            </a:r>
            <a:endParaRPr sz="1300" b="1">
              <a:solidFill>
                <a:srgbClr val="7BB342"/>
              </a:solidFill>
              <a:latin typeface="Arial"/>
              <a:ea typeface="Arial"/>
              <a:cs typeface="Arial"/>
              <a:sym typeface="Arial"/>
            </a:endParaRPr>
          </a:p>
          <a:p>
            <a:pPr marL="0" marR="0" lvl="0" indent="0" algn="l" rtl="0">
              <a:spcBef>
                <a:spcPts val="0"/>
              </a:spcBef>
              <a:spcAft>
                <a:spcPts val="0"/>
              </a:spcAft>
              <a:buNone/>
            </a:pPr>
            <a:endParaRPr sz="1000" b="1">
              <a:solidFill>
                <a:srgbClr val="7BB342"/>
              </a:solidFill>
              <a:latin typeface="Arial"/>
              <a:ea typeface="Arial"/>
              <a:cs typeface="Arial"/>
              <a:sym typeface="Arial"/>
            </a:endParaRPr>
          </a:p>
          <a:p>
            <a:pPr marL="0" marR="0" lvl="0" indent="0" algn="l" rtl="0">
              <a:spcBef>
                <a:spcPts val="0"/>
              </a:spcBef>
              <a:spcAft>
                <a:spcPts val="0"/>
              </a:spcAft>
              <a:buNone/>
            </a:pPr>
            <a:endParaRPr sz="1000" b="1">
              <a:solidFill>
                <a:schemeClr val="dk1"/>
              </a:solidFill>
              <a:latin typeface="Arial"/>
              <a:ea typeface="Arial"/>
              <a:cs typeface="Arial"/>
              <a:sym typeface="Arial"/>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Economic</a:t>
            </a:r>
            <a:br>
              <a:rPr lang="en-US" sz="1000">
                <a:solidFill>
                  <a:schemeClr val="dk1"/>
                </a:solidFill>
                <a:latin typeface="Arial"/>
                <a:ea typeface="Arial"/>
                <a:cs typeface="Arial"/>
                <a:sym typeface="Arial"/>
              </a:rPr>
            </a:br>
            <a:r>
              <a:rPr lang="en-US" sz="1000">
                <a:solidFill>
                  <a:schemeClr val="dk1"/>
                </a:solidFill>
                <a:latin typeface="Arial"/>
                <a:ea typeface="Arial"/>
                <a:cs typeface="Arial"/>
                <a:sym typeface="Arial"/>
              </a:rPr>
              <a:t>Builds skills for South Africa’s EV and green tech workforce, supporting access to STEM careers and economic inclusion in emerging industries.</a:t>
            </a:r>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Social</a:t>
            </a:r>
            <a:br>
              <a:rPr lang="en-US" sz="1000">
                <a:solidFill>
                  <a:schemeClr val="dk1"/>
                </a:solidFill>
                <a:latin typeface="Arial"/>
                <a:ea typeface="Arial"/>
                <a:cs typeface="Arial"/>
                <a:sym typeface="Arial"/>
              </a:rPr>
            </a:br>
            <a:r>
              <a:rPr lang="en-US" sz="1000">
                <a:solidFill>
                  <a:schemeClr val="dk1"/>
                </a:solidFill>
                <a:latin typeface="Arial"/>
                <a:ea typeface="Arial"/>
                <a:cs typeface="Arial"/>
                <a:sym typeface="Arial"/>
              </a:rPr>
              <a:t>Expands 4IR education in underserved communities, promotes gender inclusion, and inspires youth through real-world innovation in e-mobility.</a:t>
            </a:r>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Environmental</a:t>
            </a:r>
            <a:br>
              <a:rPr lang="en-US" sz="1000">
                <a:solidFill>
                  <a:schemeClr val="dk1"/>
                </a:solidFill>
                <a:latin typeface="Arial"/>
                <a:ea typeface="Arial"/>
                <a:cs typeface="Arial"/>
                <a:sym typeface="Arial"/>
              </a:rPr>
            </a:br>
            <a:r>
              <a:rPr lang="en-US" sz="1000">
                <a:solidFill>
                  <a:schemeClr val="dk1"/>
                </a:solidFill>
                <a:latin typeface="Arial"/>
                <a:ea typeface="Arial"/>
                <a:cs typeface="Arial"/>
                <a:sym typeface="Arial"/>
              </a:rPr>
              <a:t>Raises awareness of EVs, renewable energy, and sustainable transport, encouraging environmentally responsible behaviour in schools.</a:t>
            </a:r>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Governance</a:t>
            </a:r>
            <a:br>
              <a:rPr lang="en-US" sz="1000">
                <a:solidFill>
                  <a:schemeClr val="dk1"/>
                </a:solidFill>
                <a:latin typeface="Arial"/>
                <a:ea typeface="Arial"/>
                <a:cs typeface="Arial"/>
                <a:sym typeface="Arial"/>
              </a:rPr>
            </a:br>
            <a:r>
              <a:rPr lang="en-US" sz="1000">
                <a:solidFill>
                  <a:schemeClr val="dk1"/>
                </a:solidFill>
                <a:latin typeface="Arial"/>
                <a:ea typeface="Arial"/>
                <a:cs typeface="Arial"/>
                <a:sym typeface="Arial"/>
              </a:rPr>
              <a:t>Supports national future-ready education goals, showcases strong public-private partnership, and enables impact tracking through pilot reporting.</a:t>
            </a:r>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Climate Benefit</a:t>
            </a:r>
            <a:br>
              <a:rPr lang="en-US" sz="1000">
                <a:solidFill>
                  <a:schemeClr val="dk1"/>
                </a:solidFill>
                <a:latin typeface="Arial"/>
                <a:ea typeface="Arial"/>
                <a:cs typeface="Arial"/>
                <a:sym typeface="Arial"/>
              </a:rPr>
            </a:br>
            <a:r>
              <a:rPr lang="en-US" sz="1000">
                <a:solidFill>
                  <a:schemeClr val="dk1"/>
                </a:solidFill>
                <a:latin typeface="Arial"/>
                <a:ea typeface="Arial"/>
                <a:cs typeface="Arial"/>
                <a:sym typeface="Arial"/>
              </a:rPr>
              <a:t>Encourages clean transport adoption, reduces future emissions, and empowers youth as climate-focused problem-solvers.</a:t>
            </a:r>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p:txBody>
      </p:sp>
      <p:pic>
        <p:nvPicPr>
          <p:cNvPr id="149" name="Google Shape;149;p3"/>
          <p:cNvPicPr preferRelativeResize="0"/>
          <p:nvPr/>
        </p:nvPicPr>
        <p:blipFill rotWithShape="1">
          <a:blip r:embed="rId8">
            <a:alphaModFix/>
          </a:blip>
          <a:srcRect/>
          <a:stretch/>
        </p:blipFill>
        <p:spPr>
          <a:xfrm>
            <a:off x="5071351" y="0"/>
            <a:ext cx="674755" cy="668073"/>
          </a:xfrm>
          <a:prstGeom prst="rect">
            <a:avLst/>
          </a:prstGeom>
          <a:noFill/>
          <a:ln>
            <a:noFill/>
          </a:ln>
        </p:spPr>
      </p:pic>
      <p:sp>
        <p:nvSpPr>
          <p:cNvPr id="150" name="Google Shape;150;p3"/>
          <p:cNvSpPr txBox="1"/>
          <p:nvPr/>
        </p:nvSpPr>
        <p:spPr>
          <a:xfrm>
            <a:off x="5196307" y="4675471"/>
            <a:ext cx="3139361" cy="22775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accent6"/>
                </a:solidFill>
                <a:latin typeface="Arial"/>
                <a:ea typeface="Arial"/>
                <a:cs typeface="Arial"/>
                <a:sym typeface="Arial"/>
              </a:rPr>
              <a:t>            </a:t>
            </a:r>
            <a:r>
              <a:rPr lang="en-US" sz="1200" b="1">
                <a:solidFill>
                  <a:schemeClr val="accent6"/>
                </a:solidFill>
                <a:latin typeface="Play"/>
                <a:ea typeface="Play"/>
                <a:cs typeface="Play"/>
                <a:sym typeface="Play"/>
              </a:rPr>
              <a:t>Milestones achieved</a:t>
            </a:r>
            <a:endParaRPr sz="1200">
              <a:solidFill>
                <a:schemeClr val="accent6"/>
              </a:solidFill>
              <a:latin typeface="Play"/>
              <a:ea typeface="Play"/>
              <a:cs typeface="Play"/>
              <a:sym typeface="Play"/>
            </a:endParaRPr>
          </a:p>
          <a:p>
            <a:pPr marL="171450" marR="0" lvl="0" indent="-107950" algn="l" rtl="0">
              <a:spcBef>
                <a:spcPts val="0"/>
              </a:spcBef>
              <a:spcAft>
                <a:spcPts val="0"/>
              </a:spcAft>
              <a:buClr>
                <a:schemeClr val="dk1"/>
              </a:buClr>
              <a:buSzPts val="1000"/>
              <a:buFont typeface="Arial"/>
              <a:buNone/>
            </a:pPr>
            <a:endParaRPr sz="1000" b="1">
              <a:solidFill>
                <a:schemeClr val="dk1"/>
              </a:solidFill>
              <a:latin typeface="Arial"/>
              <a:ea typeface="Arial"/>
              <a:cs typeface="Arial"/>
              <a:sym typeface="Arial"/>
            </a:endParaRPr>
          </a:p>
          <a:p>
            <a:pPr marL="0" marR="0" lvl="0" indent="0" algn="l" rtl="0">
              <a:spcBef>
                <a:spcPts val="0"/>
              </a:spcBef>
              <a:spcAft>
                <a:spcPts val="0"/>
              </a:spcAft>
              <a:buNone/>
            </a:pPr>
            <a:endParaRPr sz="1000" b="1">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ts val="1000"/>
              <a:buFont typeface="Arial"/>
              <a:buChar char="•"/>
            </a:pPr>
            <a:r>
              <a:rPr lang="en-US" sz="1000" b="1">
                <a:solidFill>
                  <a:schemeClr val="dk1"/>
                </a:solidFill>
                <a:latin typeface="Arial"/>
                <a:ea typeface="Arial"/>
                <a:cs typeface="Arial"/>
                <a:sym typeface="Arial"/>
              </a:rPr>
              <a:t>FSA Launch (2023):</a:t>
            </a:r>
            <a:r>
              <a:rPr lang="en-US" sz="1000">
                <a:solidFill>
                  <a:schemeClr val="dk1"/>
                </a:solidFill>
                <a:latin typeface="Arial"/>
                <a:ea typeface="Arial"/>
                <a:cs typeface="Arial"/>
                <a:sym typeface="Arial"/>
              </a:rPr>
              <a:t> Officially introduced at the Cape Town Formula E race as Africa’s first youth-focused eMobility education platform, gaining strong government and industry support.</a:t>
            </a:r>
            <a:endParaRPr/>
          </a:p>
          <a:p>
            <a:pPr marL="171450" marR="0" lvl="0" indent="-107950" algn="l" rtl="0">
              <a:spcBef>
                <a:spcPts val="0"/>
              </a:spcBef>
              <a:spcAft>
                <a:spcPts val="0"/>
              </a:spcAft>
              <a:buClr>
                <a:schemeClr val="dk1"/>
              </a:buClr>
              <a:buSzPts val="1000"/>
              <a:buFont typeface="Arial"/>
              <a:buNone/>
            </a:pPr>
            <a:endParaRPr sz="1000">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ts val="1000"/>
              <a:buFont typeface="Arial"/>
              <a:buChar char="•"/>
            </a:pPr>
            <a:r>
              <a:rPr lang="en-US" sz="1000" b="1">
                <a:solidFill>
                  <a:schemeClr val="dk1"/>
                </a:solidFill>
                <a:latin typeface="Arial"/>
                <a:ea typeface="Arial"/>
                <a:cs typeface="Arial"/>
                <a:sym typeface="Arial"/>
              </a:rPr>
              <a:t>FSA UCT (2024):</a:t>
            </a:r>
            <a:r>
              <a:rPr lang="en-US" sz="1000">
                <a:solidFill>
                  <a:schemeClr val="dk1"/>
                </a:solidFill>
                <a:latin typeface="Arial"/>
                <a:ea typeface="Arial"/>
                <a:cs typeface="Arial"/>
                <a:sym typeface="Arial"/>
              </a:rPr>
              <a:t> UCT launched its FSA team to build Africa’s first electric formula-style race car for global competition by 2026, advancing interdisciplinary innovation aligned with Vision 2030.</a:t>
            </a:r>
            <a:endParaRPr/>
          </a:p>
          <a:p>
            <a:pPr marL="171450" marR="0" lvl="0" indent="-107950" algn="l" rtl="0">
              <a:spcBef>
                <a:spcPts val="0"/>
              </a:spcBef>
              <a:spcAft>
                <a:spcPts val="0"/>
              </a:spcAft>
              <a:buClr>
                <a:schemeClr val="dk1"/>
              </a:buClr>
              <a:buSzPts val="1000"/>
              <a:buFont typeface="Arial"/>
              <a:buNone/>
            </a:pPr>
            <a:endParaRPr sz="1000">
              <a:solidFill>
                <a:schemeClr val="dk1"/>
              </a:solidFill>
              <a:latin typeface="Arial"/>
              <a:ea typeface="Arial"/>
              <a:cs typeface="Arial"/>
              <a:sym typeface="Arial"/>
            </a:endParaRPr>
          </a:p>
        </p:txBody>
      </p:sp>
      <p:pic>
        <p:nvPicPr>
          <p:cNvPr id="151" name="Google Shape;151;p3"/>
          <p:cNvPicPr preferRelativeResize="0"/>
          <p:nvPr/>
        </p:nvPicPr>
        <p:blipFill rotWithShape="1">
          <a:blip r:embed="rId9">
            <a:alphaModFix/>
          </a:blip>
          <a:srcRect/>
          <a:stretch/>
        </p:blipFill>
        <p:spPr>
          <a:xfrm>
            <a:off x="5113250" y="4444045"/>
            <a:ext cx="674755" cy="66807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1125</Words>
  <Application>Microsoft Office PowerPoint</Application>
  <PresentationFormat>Widescreen</PresentationFormat>
  <Paragraphs>138</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Play</vt:lpstr>
      <vt:lpstr>Calibri</vt:lpstr>
      <vt:lpstr>Arial</vt:lpstr>
      <vt:lpstr>Office Theme</vt:lpstr>
      <vt:lpstr>PowerPoint Presentation</vt:lpstr>
      <vt:lpstr>1000 SMEs Project: A KUDOS Foundation Initiative</vt:lpstr>
      <vt:lpstr>Formula Student Africa: Education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Hanno Koen</dc:creator>
  <cp:lastModifiedBy>Terence  Plato</cp:lastModifiedBy>
  <cp:revision>4</cp:revision>
  <dcterms:created xsi:type="dcterms:W3CDTF">2025-01-28T11:59:24Z</dcterms:created>
  <dcterms:modified xsi:type="dcterms:W3CDTF">2025-12-10T08:05:37Z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0x0101009222CC851393EA43883FBD6E93187F28</vt:lpwstr>
  </property>
  <property fmtid="{D5CDD505-2E9C-101B-9397-08002B2CF9AE}" pid="3" name="MediaServiceImageTags">
    <vt:lpwstr/>
  </property>
</Properties>
</file>